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20"/>
  </p:notesMasterIdLst>
  <p:handoutMasterIdLst>
    <p:handoutMasterId r:id="rId21"/>
  </p:handoutMasterIdLst>
  <p:sldIdLst>
    <p:sldId id="588" r:id="rId5"/>
    <p:sldId id="609" r:id="rId6"/>
    <p:sldId id="569" r:id="rId7"/>
    <p:sldId id="571" r:id="rId8"/>
    <p:sldId id="586" r:id="rId9"/>
    <p:sldId id="611" r:id="rId10"/>
    <p:sldId id="597" r:id="rId11"/>
    <p:sldId id="605" r:id="rId12"/>
    <p:sldId id="603" r:id="rId13"/>
    <p:sldId id="604" r:id="rId14"/>
    <p:sldId id="610" r:id="rId15"/>
    <p:sldId id="606" r:id="rId16"/>
    <p:sldId id="607" r:id="rId17"/>
    <p:sldId id="564" r:id="rId18"/>
    <p:sldId id="5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914"/>
    <a:srgbClr val="CDAA15"/>
    <a:srgbClr val="64DAAD"/>
    <a:srgbClr val="6BA7CF"/>
    <a:srgbClr val="ED7D31"/>
    <a:srgbClr val="EBCB38"/>
    <a:srgbClr val="70AD47"/>
    <a:srgbClr val="9AA508"/>
    <a:srgbClr val="993F98"/>
    <a:srgbClr val="C8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5" autoAdjust="0"/>
    <p:restoredTop sz="94399" autoAdjust="0"/>
  </p:normalViewPr>
  <p:slideViewPr>
    <p:cSldViewPr snapToGrid="0">
      <p:cViewPr varScale="1">
        <p:scale>
          <a:sx n="69" d="100"/>
          <a:sy n="6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C4CF1-D0FC-4E4E-ACD7-C5C1009F78DE}" type="datetimeFigureOut">
              <a:rPr lang="en-GB" smtClean="0"/>
              <a:t>17/01/2019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EDBD-86A9-4AB6-8B0D-24D2BEFCD4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68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72F5-7D8C-4448-B79A-3A57B51A9F8C}" type="datetimeFigureOut">
              <a:rPr lang="en-GB" smtClean="0"/>
              <a:t>17/01/2019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B86A-D68A-4DC5-8957-F23CD6A27E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48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B86A-D68A-4DC5-8957-F23CD6A27E5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88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B86A-D68A-4DC5-8957-F23CD6A27E5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97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B86A-D68A-4DC5-8957-F23CD6A27E5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2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B86A-D68A-4DC5-8957-F23CD6A27E5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84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ACCD1-6A07-4099-ACBF-2EA331036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0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n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ACA0318B-C668-1548-864E-0B2CE49A6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2342"/>
            <a:ext cx="12192000" cy="70703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-212342"/>
            <a:ext cx="12191999" cy="70703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4204" y="6478112"/>
            <a:ext cx="11538867" cy="344132"/>
            <a:chOff x="364204" y="6478112"/>
            <a:chExt cx="11538867" cy="344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04" y="6478112"/>
              <a:ext cx="582893" cy="325168"/>
            </a:xfrm>
            <a:prstGeom prst="rect">
              <a:avLst/>
            </a:prstGeom>
          </p:spPr>
        </p:pic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9178607" y="6622189"/>
              <a:ext cx="272446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ea typeface="Verdana" pitchFamily="34" charset="0"/>
                  <a:cs typeface="Arial" pitchFamily="34" charset="0"/>
                </a:rPr>
                <a:t>Copyright © 2018 HCL Technologies Limited  |  www.hcltech.com</a:t>
              </a:r>
            </a:p>
          </p:txBody>
        </p:sp>
      </p:grpSp>
      <p:pic>
        <p:nvPicPr>
          <p:cNvPr id="1026" name="Picture 2" descr="Image result for HCL logo 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66B3"/>
              </a:clrFrom>
              <a:clrTo>
                <a:srgbClr val="0066B3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58" y="6157424"/>
            <a:ext cx="1024665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076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n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15" dirty="0"/>
          </a:p>
        </p:txBody>
      </p:sp>
      <p:sp>
        <p:nvSpPr>
          <p:cNvPr id="6" name="object 3"/>
          <p:cNvSpPr/>
          <p:nvPr/>
        </p:nvSpPr>
        <p:spPr>
          <a:xfrm>
            <a:off x="0" y="0"/>
            <a:ext cx="12199620" cy="6858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000000">
              <a:alpha val="51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sz="1215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4204" y="6478112"/>
            <a:ext cx="11538867" cy="344132"/>
            <a:chOff x="364204" y="6478112"/>
            <a:chExt cx="11538867" cy="3441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04" y="6478112"/>
              <a:ext cx="582893" cy="325168"/>
            </a:xfrm>
            <a:prstGeom prst="rect">
              <a:avLst/>
            </a:prstGeom>
          </p:spPr>
        </p:pic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9178607" y="6622189"/>
              <a:ext cx="272446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ea typeface="Verdana" pitchFamily="34" charset="0"/>
                  <a:cs typeface="Arial" pitchFamily="34" charset="0"/>
                </a:rPr>
                <a:t>Copyright © 2018 HCL Technologies Limited  |  www.hcltech.com</a:t>
              </a:r>
            </a:p>
          </p:txBody>
        </p:sp>
      </p:grpSp>
      <p:pic>
        <p:nvPicPr>
          <p:cNvPr id="12" name="Picture 2" descr="Image result for HCL logo 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66B3"/>
              </a:clrFrom>
              <a:clrTo>
                <a:srgbClr val="0066B3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58" y="6157424"/>
            <a:ext cx="1024665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514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n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indills on 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9966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4204" y="6478112"/>
            <a:ext cx="11538867" cy="344132"/>
            <a:chOff x="364204" y="6478112"/>
            <a:chExt cx="11538867" cy="344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04" y="6478112"/>
              <a:ext cx="582893" cy="325168"/>
            </a:xfrm>
            <a:prstGeom prst="rect">
              <a:avLst/>
            </a:prstGeom>
          </p:spPr>
        </p:pic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9178607" y="6622189"/>
              <a:ext cx="272446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ea typeface="Verdana" pitchFamily="34" charset="0"/>
                  <a:cs typeface="Arial" pitchFamily="34" charset="0"/>
                </a:rPr>
                <a:t>Copyright © 2018 HCL Technologies Limited  |  www.hcltech.com</a:t>
              </a:r>
            </a:p>
          </p:txBody>
        </p:sp>
      </p:grpSp>
      <p:pic>
        <p:nvPicPr>
          <p:cNvPr id="11" name="Picture 2" descr="Image result for HCL logo 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66B3"/>
              </a:clrFrom>
              <a:clrTo>
                <a:srgbClr val="0066B3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58" y="6157424"/>
            <a:ext cx="1024665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197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nding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indills on 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9966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4204" y="6478112"/>
            <a:ext cx="11538867" cy="344132"/>
            <a:chOff x="364204" y="6478112"/>
            <a:chExt cx="11538867" cy="344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04" y="6478112"/>
              <a:ext cx="582893" cy="325168"/>
            </a:xfrm>
            <a:prstGeom prst="rect">
              <a:avLst/>
            </a:prstGeom>
          </p:spPr>
        </p:pic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9178607" y="6622189"/>
              <a:ext cx="272446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ea typeface="Verdana" pitchFamily="34" charset="0"/>
                  <a:cs typeface="Arial" pitchFamily="34" charset="0"/>
                </a:rPr>
                <a:t>Copyright © 2018 HCL Technologies Limited  |  www.hcltech.com</a:t>
              </a:r>
            </a:p>
          </p:txBody>
        </p:sp>
      </p:grpSp>
      <p:pic>
        <p:nvPicPr>
          <p:cNvPr id="11" name="Picture 2" descr="Image result for HCL logo 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66B3"/>
              </a:clrFrom>
              <a:clrTo>
                <a:srgbClr val="0066B3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58" y="6157424"/>
            <a:ext cx="1024665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104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18755"/>
            <a:ext cx="10708067" cy="523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868680"/>
            <a:ext cx="121921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5" name="Picture 4" descr="HCL logo-0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28162" r="16433" b="25386"/>
          <a:stretch/>
        </p:blipFill>
        <p:spPr bwMode="auto">
          <a:xfrm>
            <a:off x="10641367" y="6287946"/>
            <a:ext cx="1349406" cy="3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00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68" y="118755"/>
            <a:ext cx="9242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9688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68" y="118755"/>
            <a:ext cx="9242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401" y="118755"/>
            <a:ext cx="10708067" cy="523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5584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nclus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5022444" y="5859674"/>
            <a:ext cx="2147116" cy="438641"/>
            <a:chOff x="3533775" y="5853113"/>
            <a:chExt cx="2144713" cy="438150"/>
          </a:xfrm>
        </p:grpSpPr>
        <p:sp>
          <p:nvSpPr>
            <p:cNvPr id="6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587910146 w 60"/>
                <a:gd name="T1" fmla="*/ 0 h 47"/>
                <a:gd name="T2" fmla="*/ 450732049 w 60"/>
                <a:gd name="T3" fmla="*/ 470671525 h 47"/>
                <a:gd name="T4" fmla="*/ 382143000 w 60"/>
                <a:gd name="T5" fmla="*/ 470671525 h 47"/>
                <a:gd name="T6" fmla="*/ 313550829 w 60"/>
                <a:gd name="T7" fmla="*/ 230327200 h 47"/>
                <a:gd name="T8" fmla="*/ 293956634 w 60"/>
                <a:gd name="T9" fmla="*/ 140198475 h 47"/>
                <a:gd name="T10" fmla="*/ 293956634 w 60"/>
                <a:gd name="T11" fmla="*/ 140198475 h 47"/>
                <a:gd name="T12" fmla="*/ 274359317 w 60"/>
                <a:gd name="T13" fmla="*/ 230327200 h 47"/>
                <a:gd name="T14" fmla="*/ 205767146 w 60"/>
                <a:gd name="T15" fmla="*/ 470671525 h 47"/>
                <a:gd name="T16" fmla="*/ 137178098 w 60"/>
                <a:gd name="T17" fmla="*/ 470671525 h 47"/>
                <a:gd name="T18" fmla="*/ 0 w 60"/>
                <a:gd name="T19" fmla="*/ 0 h 47"/>
                <a:gd name="T20" fmla="*/ 78389268 w 60"/>
                <a:gd name="T21" fmla="*/ 0 h 47"/>
                <a:gd name="T22" fmla="*/ 156775415 w 60"/>
                <a:gd name="T23" fmla="*/ 280400125 h 47"/>
                <a:gd name="T24" fmla="*/ 166575634 w 60"/>
                <a:gd name="T25" fmla="*/ 360514900 h 47"/>
                <a:gd name="T26" fmla="*/ 166575634 w 60"/>
                <a:gd name="T27" fmla="*/ 360514900 h 47"/>
                <a:gd name="T28" fmla="*/ 186172951 w 60"/>
                <a:gd name="T29" fmla="*/ 280400125 h 47"/>
                <a:gd name="T30" fmla="*/ 264559098 w 60"/>
                <a:gd name="T31" fmla="*/ 50072925 h 47"/>
                <a:gd name="T32" fmla="*/ 323351049 w 60"/>
                <a:gd name="T33" fmla="*/ 50072925 h 47"/>
                <a:gd name="T34" fmla="*/ 391940098 w 60"/>
                <a:gd name="T35" fmla="*/ 280400125 h 47"/>
                <a:gd name="T36" fmla="*/ 411537415 w 60"/>
                <a:gd name="T37" fmla="*/ 360514900 h 47"/>
                <a:gd name="T38" fmla="*/ 411537415 w 60"/>
                <a:gd name="T39" fmla="*/ 360514900 h 47"/>
                <a:gd name="T40" fmla="*/ 431134732 w 60"/>
                <a:gd name="T41" fmla="*/ 280400125 h 47"/>
                <a:gd name="T42" fmla="*/ 509520878 w 60"/>
                <a:gd name="T43" fmla="*/ 0 h 47"/>
                <a:gd name="T44" fmla="*/ 587910146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7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321865625 w 43"/>
                <a:gd name="T1" fmla="*/ 360514900 h 47"/>
                <a:gd name="T2" fmla="*/ 120697625 w 43"/>
                <a:gd name="T3" fmla="*/ 360514900 h 47"/>
                <a:gd name="T4" fmla="*/ 80467200 w 43"/>
                <a:gd name="T5" fmla="*/ 470671525 h 47"/>
                <a:gd name="T6" fmla="*/ 0 w 43"/>
                <a:gd name="T7" fmla="*/ 470671525 h 47"/>
                <a:gd name="T8" fmla="*/ 181048025 w 43"/>
                <a:gd name="T9" fmla="*/ 0 h 47"/>
                <a:gd name="T10" fmla="*/ 251456825 w 43"/>
                <a:gd name="T11" fmla="*/ 0 h 47"/>
                <a:gd name="T12" fmla="*/ 432504850 w 43"/>
                <a:gd name="T13" fmla="*/ 470671525 h 47"/>
                <a:gd name="T14" fmla="*/ 352037650 w 43"/>
                <a:gd name="T15" fmla="*/ 470671525 h 47"/>
                <a:gd name="T16" fmla="*/ 321865625 w 43"/>
                <a:gd name="T17" fmla="*/ 360514900 h 47"/>
                <a:gd name="T18" fmla="*/ 291690425 w 43"/>
                <a:gd name="T19" fmla="*/ 290414075 h 47"/>
                <a:gd name="T20" fmla="*/ 241398425 w 43"/>
                <a:gd name="T21" fmla="*/ 140198475 h 47"/>
                <a:gd name="T22" fmla="*/ 221281625 w 43"/>
                <a:gd name="T23" fmla="*/ 80114775 h 47"/>
                <a:gd name="T24" fmla="*/ 221281625 w 43"/>
                <a:gd name="T25" fmla="*/ 80114775 h 47"/>
                <a:gd name="T26" fmla="*/ 201164825 w 43"/>
                <a:gd name="T27" fmla="*/ 140198475 h 47"/>
                <a:gd name="T28" fmla="*/ 140814425 w 43"/>
                <a:gd name="T29" fmla="*/ 290414075 h 47"/>
                <a:gd name="T30" fmla="*/ 291690425 w 43"/>
                <a:gd name="T31" fmla="*/ 290414075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8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46289335 w 82"/>
                <a:gd name="T1" fmla="*/ 0 h 111"/>
                <a:gd name="T2" fmla="*/ 146289335 w 82"/>
                <a:gd name="T3" fmla="*/ 25135674 h 111"/>
                <a:gd name="T4" fmla="*/ 87416667 w 82"/>
                <a:gd name="T5" fmla="*/ 25135674 h 111"/>
                <a:gd name="T6" fmla="*/ 87416667 w 82"/>
                <a:gd name="T7" fmla="*/ 199293348 h 111"/>
                <a:gd name="T8" fmla="*/ 58872668 w 82"/>
                <a:gd name="T9" fmla="*/ 199293348 h 111"/>
                <a:gd name="T10" fmla="*/ 58872668 w 82"/>
                <a:gd name="T11" fmla="*/ 25135674 h 111"/>
                <a:gd name="T12" fmla="*/ 0 w 82"/>
                <a:gd name="T13" fmla="*/ 25135674 h 111"/>
                <a:gd name="T14" fmla="*/ 0 w 82"/>
                <a:gd name="T15" fmla="*/ 0 h 111"/>
                <a:gd name="T16" fmla="*/ 146289335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9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335776634 w 42"/>
                <a:gd name="T1" fmla="*/ 139100542 h 49"/>
                <a:gd name="T2" fmla="*/ 217266126 w 42"/>
                <a:gd name="T3" fmla="*/ 69548700 h 49"/>
                <a:gd name="T4" fmla="*/ 79007005 w 42"/>
                <a:gd name="T5" fmla="*/ 238456726 h 49"/>
                <a:gd name="T6" fmla="*/ 217266126 w 42"/>
                <a:gd name="T7" fmla="*/ 407364752 h 49"/>
                <a:gd name="T8" fmla="*/ 345652509 w 42"/>
                <a:gd name="T9" fmla="*/ 327879177 h 49"/>
                <a:gd name="T10" fmla="*/ 414783639 w 42"/>
                <a:gd name="T11" fmla="*/ 347749785 h 49"/>
                <a:gd name="T12" fmla="*/ 217266126 w 42"/>
                <a:gd name="T13" fmla="*/ 486850327 h 49"/>
                <a:gd name="T14" fmla="*/ 0 w 42"/>
                <a:gd name="T15" fmla="*/ 238456726 h 49"/>
                <a:gd name="T16" fmla="*/ 217266126 w 42"/>
                <a:gd name="T17" fmla="*/ 0 h 49"/>
                <a:gd name="T18" fmla="*/ 404907763 w 42"/>
                <a:gd name="T19" fmla="*/ 119229934 h 49"/>
                <a:gd name="T20" fmla="*/ 335776634 w 42"/>
                <a:gd name="T21" fmla="*/ 139100542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0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46287999 w 82"/>
                <a:gd name="T1" fmla="*/ 0 h 111"/>
                <a:gd name="T2" fmla="*/ 146287999 w 82"/>
                <a:gd name="T3" fmla="*/ 199293348 h 111"/>
                <a:gd name="T4" fmla="*/ 114176293 w 82"/>
                <a:gd name="T5" fmla="*/ 199293348 h 111"/>
                <a:gd name="T6" fmla="*/ 114176293 w 82"/>
                <a:gd name="T7" fmla="*/ 109521739 h 111"/>
                <a:gd name="T8" fmla="*/ 28543739 w 82"/>
                <a:gd name="T9" fmla="*/ 109521739 h 111"/>
                <a:gd name="T10" fmla="*/ 28543739 w 82"/>
                <a:gd name="T11" fmla="*/ 199293348 h 111"/>
                <a:gd name="T12" fmla="*/ 0 w 82"/>
                <a:gd name="T13" fmla="*/ 199293348 h 111"/>
                <a:gd name="T14" fmla="*/ 0 w 82"/>
                <a:gd name="T15" fmla="*/ 0 h 111"/>
                <a:gd name="T16" fmla="*/ 28543739 w 82"/>
                <a:gd name="T17" fmla="*/ 0 h 111"/>
                <a:gd name="T18" fmla="*/ 28543739 w 82"/>
                <a:gd name="T19" fmla="*/ 80795255 h 111"/>
                <a:gd name="T20" fmla="*/ 114176293 w 82"/>
                <a:gd name="T21" fmla="*/ 80795255 h 111"/>
                <a:gd name="T22" fmla="*/ 114176293 w 82"/>
                <a:gd name="T23" fmla="*/ 0 h 111"/>
                <a:gd name="T24" fmla="*/ 146287999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1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48408107 w 83"/>
                <a:gd name="T1" fmla="*/ 0 h 111"/>
                <a:gd name="T2" fmla="*/ 148408107 w 83"/>
                <a:gd name="T3" fmla="*/ 25135674 h 111"/>
                <a:gd name="T4" fmla="*/ 89402071 w 83"/>
                <a:gd name="T5" fmla="*/ 25135674 h 111"/>
                <a:gd name="T6" fmla="*/ 89402071 w 83"/>
                <a:gd name="T7" fmla="*/ 199293348 h 111"/>
                <a:gd name="T8" fmla="*/ 59006036 w 83"/>
                <a:gd name="T9" fmla="*/ 199293348 h 111"/>
                <a:gd name="T10" fmla="*/ 59006036 w 83"/>
                <a:gd name="T11" fmla="*/ 25135674 h 111"/>
                <a:gd name="T12" fmla="*/ 0 w 83"/>
                <a:gd name="T13" fmla="*/ 25135674 h 111"/>
                <a:gd name="T14" fmla="*/ 0 w 83"/>
                <a:gd name="T15" fmla="*/ 0 h 111"/>
                <a:gd name="T16" fmla="*/ 14840810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2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46287999 w 82"/>
                <a:gd name="T1" fmla="*/ 0 h 111"/>
                <a:gd name="T2" fmla="*/ 146287999 w 82"/>
                <a:gd name="T3" fmla="*/ 199293348 h 111"/>
                <a:gd name="T4" fmla="*/ 112391641 w 82"/>
                <a:gd name="T5" fmla="*/ 199293348 h 111"/>
                <a:gd name="T6" fmla="*/ 112391641 w 82"/>
                <a:gd name="T7" fmla="*/ 109521739 h 111"/>
                <a:gd name="T8" fmla="*/ 28543739 w 82"/>
                <a:gd name="T9" fmla="*/ 109521739 h 111"/>
                <a:gd name="T10" fmla="*/ 28543739 w 82"/>
                <a:gd name="T11" fmla="*/ 199293348 h 111"/>
                <a:gd name="T12" fmla="*/ 0 w 82"/>
                <a:gd name="T13" fmla="*/ 199293348 h 111"/>
                <a:gd name="T14" fmla="*/ 0 w 82"/>
                <a:gd name="T15" fmla="*/ 0 h 111"/>
                <a:gd name="T16" fmla="*/ 28543739 w 82"/>
                <a:gd name="T17" fmla="*/ 0 h 111"/>
                <a:gd name="T18" fmla="*/ 28543739 w 82"/>
                <a:gd name="T19" fmla="*/ 80795255 h 111"/>
                <a:gd name="T20" fmla="*/ 112391641 w 82"/>
                <a:gd name="T21" fmla="*/ 80795255 h 111"/>
                <a:gd name="T22" fmla="*/ 112391641 w 82"/>
                <a:gd name="T23" fmla="*/ 0 h 111"/>
                <a:gd name="T24" fmla="*/ 146287999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3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127207046 w 71"/>
                <a:gd name="T1" fmla="*/ 168770786 h 111"/>
                <a:gd name="T2" fmla="*/ 127207046 w 71"/>
                <a:gd name="T3" fmla="*/ 199293348 h 111"/>
                <a:gd name="T4" fmla="*/ 0 w 71"/>
                <a:gd name="T5" fmla="*/ 199293348 h 111"/>
                <a:gd name="T6" fmla="*/ 0 w 71"/>
                <a:gd name="T7" fmla="*/ 0 h 111"/>
                <a:gd name="T8" fmla="*/ 123623768 w 71"/>
                <a:gd name="T9" fmla="*/ 0 h 111"/>
                <a:gd name="T10" fmla="*/ 123623768 w 71"/>
                <a:gd name="T11" fmla="*/ 25135674 h 111"/>
                <a:gd name="T12" fmla="*/ 30458535 w 71"/>
                <a:gd name="T13" fmla="*/ 25135674 h 111"/>
                <a:gd name="T14" fmla="*/ 30458535 w 71"/>
                <a:gd name="T15" fmla="*/ 80795255 h 111"/>
                <a:gd name="T16" fmla="*/ 102124099 w 71"/>
                <a:gd name="T17" fmla="*/ 80795255 h 111"/>
                <a:gd name="T18" fmla="*/ 102124099 w 71"/>
                <a:gd name="T19" fmla="*/ 105930929 h 111"/>
                <a:gd name="T20" fmla="*/ 30458535 w 71"/>
                <a:gd name="T21" fmla="*/ 105930929 h 111"/>
                <a:gd name="T22" fmla="*/ 30458535 w 71"/>
                <a:gd name="T23" fmla="*/ 168770786 h 111"/>
                <a:gd name="T24" fmla="*/ 127207046 w 71"/>
                <a:gd name="T25" fmla="*/ 168770786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4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37625092 w 71"/>
                <a:gd name="T1" fmla="*/ 34113373 h 111"/>
                <a:gd name="T2" fmla="*/ 37625092 w 71"/>
                <a:gd name="T3" fmla="*/ 84386065 h 111"/>
                <a:gd name="T4" fmla="*/ 109290655 w 71"/>
                <a:gd name="T5" fmla="*/ 84386065 h 111"/>
                <a:gd name="T6" fmla="*/ 109290655 w 71"/>
                <a:gd name="T7" fmla="*/ 118498094 h 111"/>
                <a:gd name="T8" fmla="*/ 37625092 w 71"/>
                <a:gd name="T9" fmla="*/ 118498094 h 111"/>
                <a:gd name="T10" fmla="*/ 37625092 w 71"/>
                <a:gd name="T11" fmla="*/ 199293348 h 111"/>
                <a:gd name="T12" fmla="*/ 0 w 71"/>
                <a:gd name="T13" fmla="*/ 199293348 h 111"/>
                <a:gd name="T14" fmla="*/ 0 w 71"/>
                <a:gd name="T15" fmla="*/ 0 h 111"/>
                <a:gd name="T16" fmla="*/ 127207046 w 71"/>
                <a:gd name="T17" fmla="*/ 0 h 111"/>
                <a:gd name="T18" fmla="*/ 127207046 w 71"/>
                <a:gd name="T19" fmla="*/ 34113373 h 111"/>
                <a:gd name="T20" fmla="*/ 37625092 w 71"/>
                <a:gd name="T21" fmla="*/ 3411337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129327812 w 73"/>
                <a:gd name="T1" fmla="*/ 159794432 h 111"/>
                <a:gd name="T2" fmla="*/ 129327812 w 73"/>
                <a:gd name="T3" fmla="*/ 199293348 h 111"/>
                <a:gd name="T4" fmla="*/ 0 w 73"/>
                <a:gd name="T5" fmla="*/ 199293348 h 111"/>
                <a:gd name="T6" fmla="*/ 0 w 73"/>
                <a:gd name="T7" fmla="*/ 0 h 111"/>
                <a:gd name="T8" fmla="*/ 37204364 w 73"/>
                <a:gd name="T9" fmla="*/ 0 h 111"/>
                <a:gd name="T10" fmla="*/ 37204364 w 73"/>
                <a:gd name="T11" fmla="*/ 159794432 h 111"/>
                <a:gd name="T12" fmla="*/ 129327812 w 73"/>
                <a:gd name="T13" fmla="*/ 15979443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7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432504850 w 43"/>
                <a:gd name="T1" fmla="*/ 0 h 47"/>
                <a:gd name="T2" fmla="*/ 432504850 w 43"/>
                <a:gd name="T3" fmla="*/ 470671525 h 47"/>
                <a:gd name="T4" fmla="*/ 341979250 w 43"/>
                <a:gd name="T5" fmla="*/ 470671525 h 47"/>
                <a:gd name="T6" fmla="*/ 341979250 w 43"/>
                <a:gd name="T7" fmla="*/ 310441975 h 47"/>
                <a:gd name="T8" fmla="*/ 341979250 w 43"/>
                <a:gd name="T9" fmla="*/ 150215600 h 47"/>
                <a:gd name="T10" fmla="*/ 341979250 w 43"/>
                <a:gd name="T11" fmla="*/ 150215600 h 47"/>
                <a:gd name="T12" fmla="*/ 301748825 w 43"/>
                <a:gd name="T13" fmla="*/ 220313250 h 47"/>
                <a:gd name="T14" fmla="*/ 241398425 w 43"/>
                <a:gd name="T15" fmla="*/ 350500950 h 47"/>
                <a:gd name="T16" fmla="*/ 191106425 w 43"/>
                <a:gd name="T17" fmla="*/ 350500950 h 47"/>
                <a:gd name="T18" fmla="*/ 120697625 w 43"/>
                <a:gd name="T19" fmla="*/ 220313250 h 47"/>
                <a:gd name="T20" fmla="*/ 90525600 w 43"/>
                <a:gd name="T21" fmla="*/ 150215600 h 47"/>
                <a:gd name="T22" fmla="*/ 90525600 w 43"/>
                <a:gd name="T23" fmla="*/ 150215600 h 47"/>
                <a:gd name="T24" fmla="*/ 90525600 w 43"/>
                <a:gd name="T25" fmla="*/ 310441975 h 47"/>
                <a:gd name="T26" fmla="*/ 90525600 w 43"/>
                <a:gd name="T27" fmla="*/ 470671525 h 47"/>
                <a:gd name="T28" fmla="*/ 0 w 43"/>
                <a:gd name="T29" fmla="*/ 470671525 h 47"/>
                <a:gd name="T30" fmla="*/ 0 w 43"/>
                <a:gd name="T31" fmla="*/ 0 h 47"/>
                <a:gd name="T32" fmla="*/ 90525600 w 43"/>
                <a:gd name="T33" fmla="*/ 0 h 47"/>
                <a:gd name="T34" fmla="*/ 181048025 w 43"/>
                <a:gd name="T35" fmla="*/ 160229550 h 47"/>
                <a:gd name="T36" fmla="*/ 211223225 w 43"/>
                <a:gd name="T37" fmla="*/ 230327200 h 47"/>
                <a:gd name="T38" fmla="*/ 221281625 w 43"/>
                <a:gd name="T39" fmla="*/ 230327200 h 47"/>
                <a:gd name="T40" fmla="*/ 251456825 w 43"/>
                <a:gd name="T41" fmla="*/ 160229550 h 47"/>
                <a:gd name="T42" fmla="*/ 341979250 w 43"/>
                <a:gd name="T43" fmla="*/ 0 h 47"/>
                <a:gd name="T44" fmla="*/ 432504850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8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9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387982774 h 218"/>
                <a:gd name="T2" fmla="*/ 0 w 106"/>
                <a:gd name="T3" fmla="*/ 0 h 218"/>
                <a:gd name="T4" fmla="*/ 188691457 w 106"/>
                <a:gd name="T5" fmla="*/ 193991387 h 218"/>
                <a:gd name="T6" fmla="*/ 0 w 106"/>
                <a:gd name="T7" fmla="*/ 387982774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</p:grpSp>
      <p:sp>
        <p:nvSpPr>
          <p:cNvPr id="20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911989" y="5827888"/>
            <a:ext cx="2368026" cy="5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9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899275" y="823248"/>
            <a:ext cx="2393454" cy="365535"/>
            <a:chOff x="3712598" y="617435"/>
            <a:chExt cx="1795091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3616727" y="2644563"/>
            <a:ext cx="4958550" cy="1061639"/>
            <a:chOff x="2697049" y="1983421"/>
            <a:chExt cx="3718913" cy="796229"/>
          </a:xfrm>
        </p:grpSpPr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1" name="Freeform 56"/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6" name="Freeform 61"/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9" name="Freeform 64"/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0" name="Freeform 65"/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1" name="Freeform 66"/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6" name="Freeform 71"/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7" name="Freeform 72"/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9" name="Freeform 73"/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50" name="Freeform 74"/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53" name="Freeform 75"/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008583" y="4052466"/>
            <a:ext cx="6174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</a:rPr>
              <a:t>$7.3 </a:t>
            </a:r>
            <a:r>
              <a:rPr lang="en-US" sz="1400" dirty="0">
                <a:solidFill>
                  <a:schemeClr val="bg1"/>
                </a:solidFill>
              </a:rPr>
              <a:t>BILLION ENTERPRISE | </a:t>
            </a:r>
            <a:r>
              <a:rPr lang="en-US" sz="1400" b="1" dirty="0">
                <a:solidFill>
                  <a:schemeClr val="bg1"/>
                </a:solidFill>
              </a:rPr>
              <a:t>119,000</a:t>
            </a:r>
            <a:r>
              <a:rPr lang="en-US" sz="1400" dirty="0">
                <a:solidFill>
                  <a:schemeClr val="bg1"/>
                </a:solidFill>
              </a:rPr>
              <a:t> IDEAPRENEURS | </a:t>
            </a:r>
            <a:r>
              <a:rPr lang="en-US" sz="1400" b="1" dirty="0">
                <a:solidFill>
                  <a:schemeClr val="bg1"/>
                </a:solidFill>
              </a:rPr>
              <a:t>32</a:t>
            </a:r>
            <a:r>
              <a:rPr lang="en-US" sz="1400" dirty="0">
                <a:solidFill>
                  <a:schemeClr val="bg1"/>
                </a:solidFill>
              </a:rPr>
              <a:t> COUNTRIES</a:t>
            </a:r>
          </a:p>
        </p:txBody>
      </p:sp>
    </p:spTree>
    <p:extLst>
      <p:ext uri="{BB962C8B-B14F-4D97-AF65-F5344CB8AC3E}">
        <p14:creationId xmlns:p14="http://schemas.microsoft.com/office/powerpoint/2010/main" val="12083354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nclu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5022444" y="5859674"/>
            <a:ext cx="2147116" cy="438641"/>
            <a:chOff x="3533775" y="5853113"/>
            <a:chExt cx="2144713" cy="438150"/>
          </a:xfrm>
        </p:grpSpPr>
        <p:sp>
          <p:nvSpPr>
            <p:cNvPr id="6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587910146 w 60"/>
                <a:gd name="T1" fmla="*/ 0 h 47"/>
                <a:gd name="T2" fmla="*/ 450732049 w 60"/>
                <a:gd name="T3" fmla="*/ 470671525 h 47"/>
                <a:gd name="T4" fmla="*/ 382143000 w 60"/>
                <a:gd name="T5" fmla="*/ 470671525 h 47"/>
                <a:gd name="T6" fmla="*/ 313550829 w 60"/>
                <a:gd name="T7" fmla="*/ 230327200 h 47"/>
                <a:gd name="T8" fmla="*/ 293956634 w 60"/>
                <a:gd name="T9" fmla="*/ 140198475 h 47"/>
                <a:gd name="T10" fmla="*/ 293956634 w 60"/>
                <a:gd name="T11" fmla="*/ 140198475 h 47"/>
                <a:gd name="T12" fmla="*/ 274359317 w 60"/>
                <a:gd name="T13" fmla="*/ 230327200 h 47"/>
                <a:gd name="T14" fmla="*/ 205767146 w 60"/>
                <a:gd name="T15" fmla="*/ 470671525 h 47"/>
                <a:gd name="T16" fmla="*/ 137178098 w 60"/>
                <a:gd name="T17" fmla="*/ 470671525 h 47"/>
                <a:gd name="T18" fmla="*/ 0 w 60"/>
                <a:gd name="T19" fmla="*/ 0 h 47"/>
                <a:gd name="T20" fmla="*/ 78389268 w 60"/>
                <a:gd name="T21" fmla="*/ 0 h 47"/>
                <a:gd name="T22" fmla="*/ 156775415 w 60"/>
                <a:gd name="T23" fmla="*/ 280400125 h 47"/>
                <a:gd name="T24" fmla="*/ 166575634 w 60"/>
                <a:gd name="T25" fmla="*/ 360514900 h 47"/>
                <a:gd name="T26" fmla="*/ 166575634 w 60"/>
                <a:gd name="T27" fmla="*/ 360514900 h 47"/>
                <a:gd name="T28" fmla="*/ 186172951 w 60"/>
                <a:gd name="T29" fmla="*/ 280400125 h 47"/>
                <a:gd name="T30" fmla="*/ 264559098 w 60"/>
                <a:gd name="T31" fmla="*/ 50072925 h 47"/>
                <a:gd name="T32" fmla="*/ 323351049 w 60"/>
                <a:gd name="T33" fmla="*/ 50072925 h 47"/>
                <a:gd name="T34" fmla="*/ 391940098 w 60"/>
                <a:gd name="T35" fmla="*/ 280400125 h 47"/>
                <a:gd name="T36" fmla="*/ 411537415 w 60"/>
                <a:gd name="T37" fmla="*/ 360514900 h 47"/>
                <a:gd name="T38" fmla="*/ 411537415 w 60"/>
                <a:gd name="T39" fmla="*/ 360514900 h 47"/>
                <a:gd name="T40" fmla="*/ 431134732 w 60"/>
                <a:gd name="T41" fmla="*/ 280400125 h 47"/>
                <a:gd name="T42" fmla="*/ 509520878 w 60"/>
                <a:gd name="T43" fmla="*/ 0 h 47"/>
                <a:gd name="T44" fmla="*/ 587910146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7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321865625 w 43"/>
                <a:gd name="T1" fmla="*/ 360514900 h 47"/>
                <a:gd name="T2" fmla="*/ 120697625 w 43"/>
                <a:gd name="T3" fmla="*/ 360514900 h 47"/>
                <a:gd name="T4" fmla="*/ 80467200 w 43"/>
                <a:gd name="T5" fmla="*/ 470671525 h 47"/>
                <a:gd name="T6" fmla="*/ 0 w 43"/>
                <a:gd name="T7" fmla="*/ 470671525 h 47"/>
                <a:gd name="T8" fmla="*/ 181048025 w 43"/>
                <a:gd name="T9" fmla="*/ 0 h 47"/>
                <a:gd name="T10" fmla="*/ 251456825 w 43"/>
                <a:gd name="T11" fmla="*/ 0 h 47"/>
                <a:gd name="T12" fmla="*/ 432504850 w 43"/>
                <a:gd name="T13" fmla="*/ 470671525 h 47"/>
                <a:gd name="T14" fmla="*/ 352037650 w 43"/>
                <a:gd name="T15" fmla="*/ 470671525 h 47"/>
                <a:gd name="T16" fmla="*/ 321865625 w 43"/>
                <a:gd name="T17" fmla="*/ 360514900 h 47"/>
                <a:gd name="T18" fmla="*/ 291690425 w 43"/>
                <a:gd name="T19" fmla="*/ 290414075 h 47"/>
                <a:gd name="T20" fmla="*/ 241398425 w 43"/>
                <a:gd name="T21" fmla="*/ 140198475 h 47"/>
                <a:gd name="T22" fmla="*/ 221281625 w 43"/>
                <a:gd name="T23" fmla="*/ 80114775 h 47"/>
                <a:gd name="T24" fmla="*/ 221281625 w 43"/>
                <a:gd name="T25" fmla="*/ 80114775 h 47"/>
                <a:gd name="T26" fmla="*/ 201164825 w 43"/>
                <a:gd name="T27" fmla="*/ 140198475 h 47"/>
                <a:gd name="T28" fmla="*/ 140814425 w 43"/>
                <a:gd name="T29" fmla="*/ 290414075 h 47"/>
                <a:gd name="T30" fmla="*/ 291690425 w 43"/>
                <a:gd name="T31" fmla="*/ 290414075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8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46289335 w 82"/>
                <a:gd name="T1" fmla="*/ 0 h 111"/>
                <a:gd name="T2" fmla="*/ 146289335 w 82"/>
                <a:gd name="T3" fmla="*/ 25135674 h 111"/>
                <a:gd name="T4" fmla="*/ 87416667 w 82"/>
                <a:gd name="T5" fmla="*/ 25135674 h 111"/>
                <a:gd name="T6" fmla="*/ 87416667 w 82"/>
                <a:gd name="T7" fmla="*/ 199293348 h 111"/>
                <a:gd name="T8" fmla="*/ 58872668 w 82"/>
                <a:gd name="T9" fmla="*/ 199293348 h 111"/>
                <a:gd name="T10" fmla="*/ 58872668 w 82"/>
                <a:gd name="T11" fmla="*/ 25135674 h 111"/>
                <a:gd name="T12" fmla="*/ 0 w 82"/>
                <a:gd name="T13" fmla="*/ 25135674 h 111"/>
                <a:gd name="T14" fmla="*/ 0 w 82"/>
                <a:gd name="T15" fmla="*/ 0 h 111"/>
                <a:gd name="T16" fmla="*/ 146289335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9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335776634 w 42"/>
                <a:gd name="T1" fmla="*/ 139100542 h 49"/>
                <a:gd name="T2" fmla="*/ 217266126 w 42"/>
                <a:gd name="T3" fmla="*/ 69548700 h 49"/>
                <a:gd name="T4" fmla="*/ 79007005 w 42"/>
                <a:gd name="T5" fmla="*/ 238456726 h 49"/>
                <a:gd name="T6" fmla="*/ 217266126 w 42"/>
                <a:gd name="T7" fmla="*/ 407364752 h 49"/>
                <a:gd name="T8" fmla="*/ 345652509 w 42"/>
                <a:gd name="T9" fmla="*/ 327879177 h 49"/>
                <a:gd name="T10" fmla="*/ 414783639 w 42"/>
                <a:gd name="T11" fmla="*/ 347749785 h 49"/>
                <a:gd name="T12" fmla="*/ 217266126 w 42"/>
                <a:gd name="T13" fmla="*/ 486850327 h 49"/>
                <a:gd name="T14" fmla="*/ 0 w 42"/>
                <a:gd name="T15" fmla="*/ 238456726 h 49"/>
                <a:gd name="T16" fmla="*/ 217266126 w 42"/>
                <a:gd name="T17" fmla="*/ 0 h 49"/>
                <a:gd name="T18" fmla="*/ 404907763 w 42"/>
                <a:gd name="T19" fmla="*/ 119229934 h 49"/>
                <a:gd name="T20" fmla="*/ 335776634 w 42"/>
                <a:gd name="T21" fmla="*/ 139100542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0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46287999 w 82"/>
                <a:gd name="T1" fmla="*/ 0 h 111"/>
                <a:gd name="T2" fmla="*/ 146287999 w 82"/>
                <a:gd name="T3" fmla="*/ 199293348 h 111"/>
                <a:gd name="T4" fmla="*/ 114176293 w 82"/>
                <a:gd name="T5" fmla="*/ 199293348 h 111"/>
                <a:gd name="T6" fmla="*/ 114176293 w 82"/>
                <a:gd name="T7" fmla="*/ 109521739 h 111"/>
                <a:gd name="T8" fmla="*/ 28543739 w 82"/>
                <a:gd name="T9" fmla="*/ 109521739 h 111"/>
                <a:gd name="T10" fmla="*/ 28543739 w 82"/>
                <a:gd name="T11" fmla="*/ 199293348 h 111"/>
                <a:gd name="T12" fmla="*/ 0 w 82"/>
                <a:gd name="T13" fmla="*/ 199293348 h 111"/>
                <a:gd name="T14" fmla="*/ 0 w 82"/>
                <a:gd name="T15" fmla="*/ 0 h 111"/>
                <a:gd name="T16" fmla="*/ 28543739 w 82"/>
                <a:gd name="T17" fmla="*/ 0 h 111"/>
                <a:gd name="T18" fmla="*/ 28543739 w 82"/>
                <a:gd name="T19" fmla="*/ 80795255 h 111"/>
                <a:gd name="T20" fmla="*/ 114176293 w 82"/>
                <a:gd name="T21" fmla="*/ 80795255 h 111"/>
                <a:gd name="T22" fmla="*/ 114176293 w 82"/>
                <a:gd name="T23" fmla="*/ 0 h 111"/>
                <a:gd name="T24" fmla="*/ 146287999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1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48408107 w 83"/>
                <a:gd name="T1" fmla="*/ 0 h 111"/>
                <a:gd name="T2" fmla="*/ 148408107 w 83"/>
                <a:gd name="T3" fmla="*/ 25135674 h 111"/>
                <a:gd name="T4" fmla="*/ 89402071 w 83"/>
                <a:gd name="T5" fmla="*/ 25135674 h 111"/>
                <a:gd name="T6" fmla="*/ 89402071 w 83"/>
                <a:gd name="T7" fmla="*/ 199293348 h 111"/>
                <a:gd name="T8" fmla="*/ 59006036 w 83"/>
                <a:gd name="T9" fmla="*/ 199293348 h 111"/>
                <a:gd name="T10" fmla="*/ 59006036 w 83"/>
                <a:gd name="T11" fmla="*/ 25135674 h 111"/>
                <a:gd name="T12" fmla="*/ 0 w 83"/>
                <a:gd name="T13" fmla="*/ 25135674 h 111"/>
                <a:gd name="T14" fmla="*/ 0 w 83"/>
                <a:gd name="T15" fmla="*/ 0 h 111"/>
                <a:gd name="T16" fmla="*/ 14840810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2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46287999 w 82"/>
                <a:gd name="T1" fmla="*/ 0 h 111"/>
                <a:gd name="T2" fmla="*/ 146287999 w 82"/>
                <a:gd name="T3" fmla="*/ 199293348 h 111"/>
                <a:gd name="T4" fmla="*/ 112391641 w 82"/>
                <a:gd name="T5" fmla="*/ 199293348 h 111"/>
                <a:gd name="T6" fmla="*/ 112391641 w 82"/>
                <a:gd name="T7" fmla="*/ 109521739 h 111"/>
                <a:gd name="T8" fmla="*/ 28543739 w 82"/>
                <a:gd name="T9" fmla="*/ 109521739 h 111"/>
                <a:gd name="T10" fmla="*/ 28543739 w 82"/>
                <a:gd name="T11" fmla="*/ 199293348 h 111"/>
                <a:gd name="T12" fmla="*/ 0 w 82"/>
                <a:gd name="T13" fmla="*/ 199293348 h 111"/>
                <a:gd name="T14" fmla="*/ 0 w 82"/>
                <a:gd name="T15" fmla="*/ 0 h 111"/>
                <a:gd name="T16" fmla="*/ 28543739 w 82"/>
                <a:gd name="T17" fmla="*/ 0 h 111"/>
                <a:gd name="T18" fmla="*/ 28543739 w 82"/>
                <a:gd name="T19" fmla="*/ 80795255 h 111"/>
                <a:gd name="T20" fmla="*/ 112391641 w 82"/>
                <a:gd name="T21" fmla="*/ 80795255 h 111"/>
                <a:gd name="T22" fmla="*/ 112391641 w 82"/>
                <a:gd name="T23" fmla="*/ 0 h 111"/>
                <a:gd name="T24" fmla="*/ 146287999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3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127207046 w 71"/>
                <a:gd name="T1" fmla="*/ 168770786 h 111"/>
                <a:gd name="T2" fmla="*/ 127207046 w 71"/>
                <a:gd name="T3" fmla="*/ 199293348 h 111"/>
                <a:gd name="T4" fmla="*/ 0 w 71"/>
                <a:gd name="T5" fmla="*/ 199293348 h 111"/>
                <a:gd name="T6" fmla="*/ 0 w 71"/>
                <a:gd name="T7" fmla="*/ 0 h 111"/>
                <a:gd name="T8" fmla="*/ 123623768 w 71"/>
                <a:gd name="T9" fmla="*/ 0 h 111"/>
                <a:gd name="T10" fmla="*/ 123623768 w 71"/>
                <a:gd name="T11" fmla="*/ 25135674 h 111"/>
                <a:gd name="T12" fmla="*/ 30458535 w 71"/>
                <a:gd name="T13" fmla="*/ 25135674 h 111"/>
                <a:gd name="T14" fmla="*/ 30458535 w 71"/>
                <a:gd name="T15" fmla="*/ 80795255 h 111"/>
                <a:gd name="T16" fmla="*/ 102124099 w 71"/>
                <a:gd name="T17" fmla="*/ 80795255 h 111"/>
                <a:gd name="T18" fmla="*/ 102124099 w 71"/>
                <a:gd name="T19" fmla="*/ 105930929 h 111"/>
                <a:gd name="T20" fmla="*/ 30458535 w 71"/>
                <a:gd name="T21" fmla="*/ 105930929 h 111"/>
                <a:gd name="T22" fmla="*/ 30458535 w 71"/>
                <a:gd name="T23" fmla="*/ 168770786 h 111"/>
                <a:gd name="T24" fmla="*/ 127207046 w 71"/>
                <a:gd name="T25" fmla="*/ 168770786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4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37625092 w 71"/>
                <a:gd name="T1" fmla="*/ 34113373 h 111"/>
                <a:gd name="T2" fmla="*/ 37625092 w 71"/>
                <a:gd name="T3" fmla="*/ 84386065 h 111"/>
                <a:gd name="T4" fmla="*/ 109290655 w 71"/>
                <a:gd name="T5" fmla="*/ 84386065 h 111"/>
                <a:gd name="T6" fmla="*/ 109290655 w 71"/>
                <a:gd name="T7" fmla="*/ 118498094 h 111"/>
                <a:gd name="T8" fmla="*/ 37625092 w 71"/>
                <a:gd name="T9" fmla="*/ 118498094 h 111"/>
                <a:gd name="T10" fmla="*/ 37625092 w 71"/>
                <a:gd name="T11" fmla="*/ 199293348 h 111"/>
                <a:gd name="T12" fmla="*/ 0 w 71"/>
                <a:gd name="T13" fmla="*/ 199293348 h 111"/>
                <a:gd name="T14" fmla="*/ 0 w 71"/>
                <a:gd name="T15" fmla="*/ 0 h 111"/>
                <a:gd name="T16" fmla="*/ 127207046 w 71"/>
                <a:gd name="T17" fmla="*/ 0 h 111"/>
                <a:gd name="T18" fmla="*/ 127207046 w 71"/>
                <a:gd name="T19" fmla="*/ 34113373 h 111"/>
                <a:gd name="T20" fmla="*/ 37625092 w 71"/>
                <a:gd name="T21" fmla="*/ 3411337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129327812 w 73"/>
                <a:gd name="T1" fmla="*/ 159794432 h 111"/>
                <a:gd name="T2" fmla="*/ 129327812 w 73"/>
                <a:gd name="T3" fmla="*/ 199293348 h 111"/>
                <a:gd name="T4" fmla="*/ 0 w 73"/>
                <a:gd name="T5" fmla="*/ 199293348 h 111"/>
                <a:gd name="T6" fmla="*/ 0 w 73"/>
                <a:gd name="T7" fmla="*/ 0 h 111"/>
                <a:gd name="T8" fmla="*/ 37204364 w 73"/>
                <a:gd name="T9" fmla="*/ 0 h 111"/>
                <a:gd name="T10" fmla="*/ 37204364 w 73"/>
                <a:gd name="T11" fmla="*/ 159794432 h 111"/>
                <a:gd name="T12" fmla="*/ 129327812 w 73"/>
                <a:gd name="T13" fmla="*/ 15979443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7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432504850 w 43"/>
                <a:gd name="T1" fmla="*/ 0 h 47"/>
                <a:gd name="T2" fmla="*/ 432504850 w 43"/>
                <a:gd name="T3" fmla="*/ 470671525 h 47"/>
                <a:gd name="T4" fmla="*/ 341979250 w 43"/>
                <a:gd name="T5" fmla="*/ 470671525 h 47"/>
                <a:gd name="T6" fmla="*/ 341979250 w 43"/>
                <a:gd name="T7" fmla="*/ 310441975 h 47"/>
                <a:gd name="T8" fmla="*/ 341979250 w 43"/>
                <a:gd name="T9" fmla="*/ 150215600 h 47"/>
                <a:gd name="T10" fmla="*/ 341979250 w 43"/>
                <a:gd name="T11" fmla="*/ 150215600 h 47"/>
                <a:gd name="T12" fmla="*/ 301748825 w 43"/>
                <a:gd name="T13" fmla="*/ 220313250 h 47"/>
                <a:gd name="T14" fmla="*/ 241398425 w 43"/>
                <a:gd name="T15" fmla="*/ 350500950 h 47"/>
                <a:gd name="T16" fmla="*/ 191106425 w 43"/>
                <a:gd name="T17" fmla="*/ 350500950 h 47"/>
                <a:gd name="T18" fmla="*/ 120697625 w 43"/>
                <a:gd name="T19" fmla="*/ 220313250 h 47"/>
                <a:gd name="T20" fmla="*/ 90525600 w 43"/>
                <a:gd name="T21" fmla="*/ 150215600 h 47"/>
                <a:gd name="T22" fmla="*/ 90525600 w 43"/>
                <a:gd name="T23" fmla="*/ 150215600 h 47"/>
                <a:gd name="T24" fmla="*/ 90525600 w 43"/>
                <a:gd name="T25" fmla="*/ 310441975 h 47"/>
                <a:gd name="T26" fmla="*/ 90525600 w 43"/>
                <a:gd name="T27" fmla="*/ 470671525 h 47"/>
                <a:gd name="T28" fmla="*/ 0 w 43"/>
                <a:gd name="T29" fmla="*/ 470671525 h 47"/>
                <a:gd name="T30" fmla="*/ 0 w 43"/>
                <a:gd name="T31" fmla="*/ 0 h 47"/>
                <a:gd name="T32" fmla="*/ 90525600 w 43"/>
                <a:gd name="T33" fmla="*/ 0 h 47"/>
                <a:gd name="T34" fmla="*/ 181048025 w 43"/>
                <a:gd name="T35" fmla="*/ 160229550 h 47"/>
                <a:gd name="T36" fmla="*/ 211223225 w 43"/>
                <a:gd name="T37" fmla="*/ 230327200 h 47"/>
                <a:gd name="T38" fmla="*/ 221281625 w 43"/>
                <a:gd name="T39" fmla="*/ 230327200 h 47"/>
                <a:gd name="T40" fmla="*/ 251456825 w 43"/>
                <a:gd name="T41" fmla="*/ 160229550 h 47"/>
                <a:gd name="T42" fmla="*/ 341979250 w 43"/>
                <a:gd name="T43" fmla="*/ 0 h 47"/>
                <a:gd name="T44" fmla="*/ 432504850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8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  <p:sp>
          <p:nvSpPr>
            <p:cNvPr id="19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387982774 h 218"/>
                <a:gd name="T2" fmla="*/ 0 w 106"/>
                <a:gd name="T3" fmla="*/ 0 h 218"/>
                <a:gd name="T4" fmla="*/ 188691457 w 106"/>
                <a:gd name="T5" fmla="*/ 193991387 h 218"/>
                <a:gd name="T6" fmla="*/ 0 w 106"/>
                <a:gd name="T7" fmla="*/ 387982774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 dirty="0"/>
            </a:p>
          </p:txBody>
        </p:sp>
      </p:grpSp>
      <p:sp>
        <p:nvSpPr>
          <p:cNvPr id="20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911989" y="5827888"/>
            <a:ext cx="2368026" cy="5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9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899275" y="823248"/>
            <a:ext cx="2393454" cy="365535"/>
            <a:chOff x="3712598" y="617435"/>
            <a:chExt cx="1795091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3616727" y="2644563"/>
            <a:ext cx="4958550" cy="1061639"/>
            <a:chOff x="2697049" y="1983421"/>
            <a:chExt cx="3718913" cy="796229"/>
          </a:xfrm>
        </p:grpSpPr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1" name="Freeform 56"/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6" name="Freeform 61"/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39" name="Freeform 64"/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0" name="Freeform 65"/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1" name="Freeform 66"/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6" name="Freeform 71"/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7" name="Freeform 72"/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49" name="Freeform 73"/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50" name="Freeform 74"/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  <p:sp>
          <p:nvSpPr>
            <p:cNvPr id="53" name="Freeform 75"/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 dirty="0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083141" y="4052466"/>
            <a:ext cx="6025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</a:rPr>
              <a:t>$7 </a:t>
            </a:r>
            <a:r>
              <a:rPr lang="en-US" sz="1400" dirty="0">
                <a:solidFill>
                  <a:schemeClr val="bg1"/>
                </a:solidFill>
              </a:rPr>
              <a:t>BILLION ENTERPRISE | </a:t>
            </a:r>
            <a:r>
              <a:rPr lang="en-US" sz="1400" b="1" dirty="0">
                <a:solidFill>
                  <a:schemeClr val="bg1"/>
                </a:solidFill>
              </a:rPr>
              <a:t>110,000</a:t>
            </a:r>
            <a:r>
              <a:rPr lang="en-US" sz="1400" dirty="0">
                <a:solidFill>
                  <a:schemeClr val="bg1"/>
                </a:solidFill>
              </a:rPr>
              <a:t> IDEAPRENEURS | </a:t>
            </a:r>
            <a:r>
              <a:rPr lang="en-US" sz="1400" b="1" dirty="0">
                <a:solidFill>
                  <a:schemeClr val="bg1"/>
                </a:solidFill>
              </a:rPr>
              <a:t>31</a:t>
            </a:r>
            <a:r>
              <a:rPr lang="en-US" sz="1400" dirty="0">
                <a:solidFill>
                  <a:schemeClr val="bg1"/>
                </a:solidFill>
              </a:rPr>
              <a:t> COUNTRIES</a:t>
            </a:r>
          </a:p>
        </p:txBody>
      </p:sp>
    </p:spTree>
    <p:extLst>
      <p:ext uri="{BB962C8B-B14F-4D97-AF65-F5344CB8AC3E}">
        <p14:creationId xmlns:p14="http://schemas.microsoft.com/office/powerpoint/2010/main" val="4711256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219201"/>
            <a:ext cx="11379200" cy="4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401" y="118755"/>
            <a:ext cx="1137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06400" y="6565685"/>
            <a:ext cx="267772" cy="15388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59F80E-620D-49A1-BE04-AB53E30ABC2A}" type="slidenum">
              <a:rPr lang="it-IT" sz="1000">
                <a:solidFill>
                  <a:srgbClr val="40404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pPr eaLnBrk="1" hangingPunct="1"/>
              <a:t>‹#›</a:t>
            </a:fld>
            <a:r>
              <a:rPr lang="it-IT" sz="1000" dirty="0">
                <a:solidFill>
                  <a:srgbClr val="40404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  |</a:t>
            </a:r>
            <a:endParaRPr lang="en-US" sz="1000" dirty="0">
              <a:solidFill>
                <a:srgbClr val="404040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009271" y="6565685"/>
            <a:ext cx="2967932" cy="15388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Copyright © 2018 HCL Technologies |  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214578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8" r:id="rId4"/>
    <p:sldLayoutId id="2147483788" r:id="rId5"/>
    <p:sldLayoutId id="2147483983" r:id="rId6"/>
    <p:sldLayoutId id="2147483765" r:id="rId7"/>
    <p:sldLayoutId id="2147483766" r:id="rId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cap="none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6075" indent="-346075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ebdings" panose="05030102010509060703" pitchFamily="18" charset="2"/>
        <a:buChar char="4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8325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>
          <a:solidFill>
            <a:schemeClr val="tx1"/>
          </a:solidFill>
          <a:latin typeface="Calibri" panose="020F0502020204030204" pitchFamily="34" charset="0"/>
        </a:defRPr>
      </a:lvl2pPr>
      <a:lvl3pPr marL="798513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Symbol" panose="05050102010706020507" pitchFamily="18" charset="2"/>
        <a:buChar char="·"/>
        <a:defRPr sz="1800">
          <a:solidFill>
            <a:schemeClr val="tx1"/>
          </a:solidFill>
          <a:latin typeface="Calibri" panose="020F0502020204030204" pitchFamily="34" charset="0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clepssupportdr.azurewebsites.net/Appresources/content/video/AdvantageCode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ntP-Prospects@hcl.co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706542"/>
            <a:ext cx="9144000" cy="1857066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3600" b="1" dirty="0"/>
          </a:p>
          <a:p>
            <a:pPr>
              <a:spcBef>
                <a:spcPts val="600"/>
              </a:spcBef>
            </a:pP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 smtClean="0"/>
              <a:t>Advantage </a:t>
            </a:r>
            <a:r>
              <a:rPr lang="en-US" sz="3200" smtClean="0"/>
              <a:t>Azure (</a:t>
            </a:r>
            <a:r>
              <a:rPr lang="en-US" sz="3200" dirty="0"/>
              <a:t>Level 100)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38" y="932488"/>
            <a:ext cx="4179375" cy="266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314" y="5994589"/>
            <a:ext cx="1487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r>
              <a:rPr kumimoji="0" lang="en-GB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December,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29" y="3602038"/>
            <a:ext cx="4236785" cy="12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7380540" y="4330151"/>
            <a:ext cx="2639717" cy="200260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BAF9F3E-5330-4CBE-BD26-F8D9BDA43DCF}"/>
              </a:ext>
            </a:extLst>
          </p:cNvPr>
          <p:cNvSpPr txBox="1"/>
          <p:nvPr/>
        </p:nvSpPr>
        <p:spPr>
          <a:xfrm>
            <a:off x="7349905" y="4371623"/>
            <a:ext cx="2643055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srgbClr val="0CA7DE"/>
                </a:solidFill>
                <a:effectLst/>
                <a:uLnTx/>
                <a:uFillTx/>
              </a:rPr>
              <a:t>CALM</a:t>
            </a:r>
            <a:r>
              <a:rPr kumimoji="0" lang="en-US" sz="2400" b="1" i="0" u="none" strike="noStrike" kern="0" cap="all" spc="0" normalizeH="0" noProof="0" dirty="0">
                <a:ln>
                  <a:noFill/>
                </a:ln>
                <a:solidFill>
                  <a:srgbClr val="3F9B6B"/>
                </a:solidFill>
                <a:effectLst/>
                <a:uLnTx/>
                <a:uFillTx/>
              </a:rPr>
              <a:t> -</a:t>
            </a:r>
            <a:r>
              <a: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srgbClr val="3F9B6B"/>
                </a:solidFill>
                <a:effectLst/>
                <a:uLnTx/>
                <a:uFillTx/>
              </a:rPr>
              <a:t>Conversational Platform for </a:t>
            </a:r>
          </a:p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srgbClr val="3F9B6B"/>
                </a:solidFill>
                <a:effectLst/>
                <a:uLnTx/>
                <a:uFillTx/>
              </a:rPr>
              <a:t>App LCM</a:t>
            </a:r>
          </a:p>
        </p:txBody>
      </p:sp>
      <p:sp>
        <p:nvSpPr>
          <p:cNvPr id="90" name="Freeform 8"/>
          <p:cNvSpPr>
            <a:spLocks/>
          </p:cNvSpPr>
          <p:nvPr/>
        </p:nvSpPr>
        <p:spPr bwMode="auto">
          <a:xfrm>
            <a:off x="1811798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0CB5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Freeform 8"/>
          <p:cNvSpPr>
            <a:spLocks/>
          </p:cNvSpPr>
          <p:nvPr/>
        </p:nvSpPr>
        <p:spPr bwMode="auto">
          <a:xfrm flipH="1">
            <a:off x="2922277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D08BB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Freeform 8"/>
          <p:cNvSpPr>
            <a:spLocks/>
          </p:cNvSpPr>
          <p:nvPr/>
        </p:nvSpPr>
        <p:spPr bwMode="auto">
          <a:xfrm>
            <a:off x="4036722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F9A3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8"/>
          <p:cNvSpPr>
            <a:spLocks/>
          </p:cNvSpPr>
          <p:nvPr/>
        </p:nvSpPr>
        <p:spPr bwMode="auto">
          <a:xfrm flipH="1">
            <a:off x="5141480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E652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Freeform 8"/>
          <p:cNvSpPr>
            <a:spLocks/>
          </p:cNvSpPr>
          <p:nvPr/>
        </p:nvSpPr>
        <p:spPr bwMode="auto">
          <a:xfrm>
            <a:off x="6254693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888A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reeform 8"/>
          <p:cNvSpPr>
            <a:spLocks/>
          </p:cNvSpPr>
          <p:nvPr/>
        </p:nvSpPr>
        <p:spPr bwMode="auto">
          <a:xfrm flipH="1">
            <a:off x="7359451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43B0E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Freeform 8"/>
          <p:cNvSpPr>
            <a:spLocks/>
          </p:cNvSpPr>
          <p:nvPr/>
        </p:nvSpPr>
        <p:spPr bwMode="auto">
          <a:xfrm>
            <a:off x="8470111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BCD97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Freeform 8"/>
          <p:cNvSpPr>
            <a:spLocks/>
          </p:cNvSpPr>
          <p:nvPr/>
        </p:nvSpPr>
        <p:spPr bwMode="auto">
          <a:xfrm flipH="1">
            <a:off x="9570929" y="2989135"/>
            <a:ext cx="1241829" cy="1241828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rgbClr val="0CB5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2686911" y="2757559"/>
            <a:ext cx="596647" cy="596644"/>
          </a:xfrm>
          <a:prstGeom prst="ellipse">
            <a:avLst/>
          </a:prstGeom>
          <a:solidFill>
            <a:srgbClr val="0E6579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4911835" y="2757559"/>
            <a:ext cx="596647" cy="596644"/>
          </a:xfrm>
          <a:prstGeom prst="ellipse">
            <a:avLst/>
          </a:prstGeom>
          <a:solidFill>
            <a:srgbClr val="E63A3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29806" y="2757559"/>
            <a:ext cx="596647" cy="596644"/>
          </a:xfrm>
          <a:prstGeom prst="ellipse">
            <a:avLst/>
          </a:prstGeom>
          <a:solidFill>
            <a:srgbClr val="2763AE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345225" y="2757559"/>
            <a:ext cx="596647" cy="596644"/>
          </a:xfrm>
          <a:prstGeom prst="ellipse">
            <a:avLst/>
          </a:prstGeom>
          <a:solidFill>
            <a:srgbClr val="91C17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79876" y="3866853"/>
            <a:ext cx="596647" cy="596644"/>
          </a:xfrm>
          <a:prstGeom prst="ellipse">
            <a:avLst/>
          </a:prstGeom>
          <a:solidFill>
            <a:srgbClr val="0CB5A6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 flipH="1">
            <a:off x="3799381" y="3866853"/>
            <a:ext cx="596645" cy="596644"/>
          </a:xfrm>
          <a:prstGeom prst="ellipse">
            <a:avLst/>
          </a:prstGeom>
          <a:solidFill>
            <a:srgbClr val="D1643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 flipH="1">
            <a:off x="6018585" y="3866853"/>
            <a:ext cx="596645" cy="596644"/>
          </a:xfrm>
          <a:prstGeom prst="ellipse">
            <a:avLst/>
          </a:prstGeom>
          <a:solidFill>
            <a:srgbClr val="73267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 flipH="1">
            <a:off x="8236554" y="3866853"/>
            <a:ext cx="596645" cy="596644"/>
          </a:xfrm>
          <a:prstGeom prst="ellipse">
            <a:avLst/>
          </a:prstGeom>
          <a:solidFill>
            <a:srgbClr val="3F9B6B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820260" y="2890906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5045185" y="2890906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08" name="Oval 107"/>
          <p:cNvSpPr/>
          <p:nvPr/>
        </p:nvSpPr>
        <p:spPr>
          <a:xfrm>
            <a:off x="7263154" y="2890906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09" name="Oval 108"/>
          <p:cNvSpPr/>
          <p:nvPr/>
        </p:nvSpPr>
        <p:spPr>
          <a:xfrm>
            <a:off x="9478573" y="2890906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110" name="Oval 109"/>
          <p:cNvSpPr/>
          <p:nvPr/>
        </p:nvSpPr>
        <p:spPr>
          <a:xfrm>
            <a:off x="3932728" y="4000200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1" name="Oval 110"/>
          <p:cNvSpPr/>
          <p:nvPr/>
        </p:nvSpPr>
        <p:spPr>
          <a:xfrm>
            <a:off x="6151932" y="4000200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12" name="Oval 111"/>
          <p:cNvSpPr/>
          <p:nvPr/>
        </p:nvSpPr>
        <p:spPr>
          <a:xfrm>
            <a:off x="8369902" y="4000200"/>
            <a:ext cx="329951" cy="329951"/>
          </a:xfrm>
          <a:prstGeom prst="ellips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10469586" y="3884011"/>
            <a:ext cx="596647" cy="596644"/>
          </a:xfrm>
          <a:prstGeom prst="ellipse">
            <a:avLst/>
          </a:prstGeom>
          <a:solidFill>
            <a:srgbClr val="0CB5A6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0EDBA71-1869-444C-A636-8D52F553BF2D}"/>
              </a:ext>
            </a:extLst>
          </p:cNvPr>
          <p:cNvGrpSpPr/>
          <p:nvPr/>
        </p:nvGrpSpPr>
        <p:grpSpPr>
          <a:xfrm>
            <a:off x="811730" y="1012999"/>
            <a:ext cx="3509158" cy="1695445"/>
            <a:chOff x="-1408853" y="1981435"/>
            <a:chExt cx="4678876" cy="226059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F1BEC6B-09EE-4EAE-ACDC-CE641109EB21}"/>
                </a:ext>
              </a:extLst>
            </p:cNvPr>
            <p:cNvSpPr txBox="1"/>
            <p:nvPr/>
          </p:nvSpPr>
          <p:spPr>
            <a:xfrm>
              <a:off x="-1408853" y="1981435"/>
              <a:ext cx="4678876" cy="11079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srgbClr val="0E6579"/>
                  </a:solidFill>
                  <a:effectLst/>
                  <a:uLnTx/>
                  <a:uFillTx/>
                </a:rPr>
                <a:t>ADvantage-Code Framework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47C214B-C89F-42B9-BB68-468A42FD2297}"/>
                </a:ext>
              </a:extLst>
            </p:cNvPr>
            <p:cNvSpPr txBox="1"/>
            <p:nvPr/>
          </p:nvSpPr>
          <p:spPr>
            <a:xfrm>
              <a:off x="-569699" y="2990403"/>
              <a:ext cx="3479032" cy="12516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Framework to generate API &amp; Microservices code based on project need. It addresses following challenges.</a:t>
              </a:r>
            </a:p>
            <a:p>
              <a:pPr marL="342900" marR="0" lvl="0" indent="-34290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Application</a:t>
              </a:r>
              <a:r>
                <a:rPr kumimoji="0" lang="en-US" sz="1050" b="1" i="0" u="none" strike="noStrike" kern="0" cap="all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Compatibility</a:t>
              </a:r>
            </a:p>
            <a:p>
              <a:pPr marL="342900" marR="0" lvl="0" indent="-34290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Cope</a:t>
              </a:r>
              <a:r>
                <a:rPr kumimoji="0" lang="en-US" sz="1050" b="1" i="0" u="none" strike="noStrike" kern="0" cap="all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with</a:t>
              </a:r>
              <a:r>
                <a:rPr kumimoji="0" lang="en-US" sz="1050" b="1" i="0" u="none" strike="noStrike" kern="0" cap="all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new</a:t>
              </a:r>
              <a:r>
                <a:rPr kumimoji="0" lang="en-US" sz="1050" b="1" i="0" u="none" strike="noStrike" kern="0" cap="all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technology</a:t>
              </a:r>
              <a:r>
                <a:rPr kumimoji="0" lang="en-US" sz="1050" b="1" i="0" u="none" strike="noStrike" kern="0" cap="all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594A4"/>
                  </a:solidFill>
                  <a:effectLst/>
                  <a:uLnTx/>
                  <a:uFillTx/>
                </a:rPr>
                <a:t>trends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0075C8F-1B56-4E28-9E66-F667A36C2027}"/>
              </a:ext>
            </a:extLst>
          </p:cNvPr>
          <p:cNvGrpSpPr/>
          <p:nvPr/>
        </p:nvGrpSpPr>
        <p:grpSpPr>
          <a:xfrm>
            <a:off x="2710221" y="4776081"/>
            <a:ext cx="2680300" cy="1260002"/>
            <a:chOff x="-1408853" y="1981436"/>
            <a:chExt cx="4401618" cy="168000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25526F6-E52F-4700-A62F-8FC09F6CCCF4}"/>
                </a:ext>
              </a:extLst>
            </p:cNvPr>
            <p:cNvSpPr txBox="1"/>
            <p:nvPr/>
          </p:nvSpPr>
          <p:spPr>
            <a:xfrm>
              <a:off x="-1408853" y="1981436"/>
              <a:ext cx="4401618" cy="1107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srgbClr val="D1643C"/>
                  </a:solidFill>
                  <a:effectLst/>
                  <a:uLnTx/>
                  <a:uFillTx/>
                </a:rPr>
                <a:t>Application 360 / ADALM Framework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E1D79F-594A-422B-8788-4097E5CC56CA}"/>
                </a:ext>
              </a:extLst>
            </p:cNvPr>
            <p:cNvSpPr txBox="1"/>
            <p:nvPr/>
          </p:nvSpPr>
          <p:spPr>
            <a:xfrm>
              <a:off x="-1143271" y="3086922"/>
              <a:ext cx="3697829" cy="5745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unified view of project to various stakeholders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74E188F-BEDE-4F33-9901-9D176357C536}"/>
              </a:ext>
            </a:extLst>
          </p:cNvPr>
          <p:cNvGrpSpPr/>
          <p:nvPr/>
        </p:nvGrpSpPr>
        <p:grpSpPr>
          <a:xfrm>
            <a:off x="3987792" y="1462549"/>
            <a:ext cx="2346587" cy="1090725"/>
            <a:chOff x="8921977" y="820395"/>
            <a:chExt cx="3128783" cy="145429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E898F31-BE8F-4D67-9250-939948B15599}"/>
                </a:ext>
              </a:extLst>
            </p:cNvPr>
            <p:cNvSpPr txBox="1"/>
            <p:nvPr/>
          </p:nvSpPr>
          <p:spPr>
            <a:xfrm>
              <a:off x="8921977" y="820395"/>
              <a:ext cx="3128783" cy="1107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srgbClr val="E63A33"/>
                  </a:solidFill>
                  <a:effectLst/>
                  <a:uLnTx/>
                  <a:uFillTx/>
                </a:rPr>
                <a:t>ADvantage Migrate - ATMA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4BC06A4-9D27-437E-9EB5-03E69705CAB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34881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Code conversion tool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D3382A5-860B-4391-BB00-86B510E5D854}"/>
              </a:ext>
            </a:extLst>
          </p:cNvPr>
          <p:cNvGrpSpPr/>
          <p:nvPr/>
        </p:nvGrpSpPr>
        <p:grpSpPr>
          <a:xfrm>
            <a:off x="5155963" y="4596844"/>
            <a:ext cx="2321888" cy="1260002"/>
            <a:chOff x="8921977" y="820394"/>
            <a:chExt cx="3095851" cy="1680003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1C649A2-189D-4ABB-9C40-FC54A48B627B}"/>
                </a:ext>
              </a:extLst>
            </p:cNvPr>
            <p:cNvSpPr txBox="1"/>
            <p:nvPr/>
          </p:nvSpPr>
          <p:spPr>
            <a:xfrm>
              <a:off x="8921977" y="820394"/>
              <a:ext cx="3095851" cy="11079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srgbClr val="732670"/>
                  </a:solidFill>
                  <a:effectLst/>
                  <a:uLnTx/>
                  <a:uFillTx/>
                </a:rPr>
                <a:t>ALMSmart Framework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712FA87-4059-4E5A-BDA3-9FB4FFCD3B9A}"/>
                </a:ext>
              </a:extLst>
            </p:cNvPr>
            <p:cNvSpPr txBox="1"/>
            <p:nvPr/>
          </p:nvSpPr>
          <p:spPr>
            <a:xfrm>
              <a:off x="8929772" y="1925881"/>
              <a:ext cx="2929294" cy="5745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ALM platform for managing projects and programs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567E461-7D35-4D0A-81D1-7D023509C85F}"/>
              </a:ext>
            </a:extLst>
          </p:cNvPr>
          <p:cNvGrpSpPr/>
          <p:nvPr/>
        </p:nvGrpSpPr>
        <p:grpSpPr>
          <a:xfrm>
            <a:off x="6288843" y="2013222"/>
            <a:ext cx="2202816" cy="721393"/>
            <a:chOff x="332936" y="2473878"/>
            <a:chExt cx="2937088" cy="961857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BAF9F3E-5330-4CBE-BD26-F8D9BDA43DCF}"/>
                </a:ext>
              </a:extLst>
            </p:cNvPr>
            <p:cNvSpPr txBox="1"/>
            <p:nvPr/>
          </p:nvSpPr>
          <p:spPr>
            <a:xfrm>
              <a:off x="332936" y="2473878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srgbClr val="2763AE"/>
                  </a:solidFill>
                  <a:effectLst/>
                  <a:uLnTx/>
                  <a:uFillTx/>
                </a:rPr>
                <a:t>Academy Tool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78E4D74-2515-49E1-992B-A0522C449A47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34881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Tool for onboarding and training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87312" y="1634351"/>
            <a:ext cx="1925446" cy="1083581"/>
            <a:chOff x="8561453" y="1201766"/>
            <a:chExt cx="1925446" cy="1083581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0B27521-9DE5-439A-B9E7-70158DCF6427}"/>
                </a:ext>
              </a:extLst>
            </p:cNvPr>
            <p:cNvSpPr txBox="1"/>
            <p:nvPr/>
          </p:nvSpPr>
          <p:spPr>
            <a:xfrm>
              <a:off x="8561453" y="1201766"/>
              <a:ext cx="1925446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srgbClr val="91C172"/>
                  </a:solidFill>
                  <a:effectLst/>
                  <a:uLnTx/>
                  <a:uFillTx/>
                </a:rPr>
                <a:t>Kalibre Framework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BE7C1A5-1992-44BF-A7CE-57AF044FFD2C}"/>
                </a:ext>
              </a:extLst>
            </p:cNvPr>
            <p:cNvSpPr txBox="1"/>
            <p:nvPr/>
          </p:nvSpPr>
          <p:spPr>
            <a:xfrm>
              <a:off x="8691053" y="2017747"/>
              <a:ext cx="1666246" cy="26760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Framework for assessment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78E4D74-2515-49E1-992B-A0522C449A47}"/>
              </a:ext>
            </a:extLst>
          </p:cNvPr>
          <p:cNvSpPr txBox="1"/>
          <p:nvPr/>
        </p:nvSpPr>
        <p:spPr>
          <a:xfrm>
            <a:off x="7339356" y="5901870"/>
            <a:ext cx="2636041" cy="43088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>
              <a:defRPr/>
            </a:pPr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 the </a:t>
            </a:r>
            <a:r>
              <a:rPr lang="en-US" sz="11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heart</a:t>
            </a:r>
            <a:r>
              <a:rPr lang="en-US" sz="11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our </a:t>
            </a:r>
          </a:p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Modern App/AD Solution</a:t>
            </a:r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05" y="4292213"/>
            <a:ext cx="614175" cy="6092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14029" y="6452070"/>
            <a:ext cx="410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Please click the </a:t>
            </a:r>
            <a:r>
              <a:rPr lang="en-US" sz="1200" dirty="0" smtClean="0">
                <a:hlinkClick r:id="rId3"/>
              </a:rPr>
              <a:t>link</a:t>
            </a:r>
            <a:r>
              <a:rPr lang="en-US" sz="1200" dirty="0" smtClean="0"/>
              <a:t> to watch a short demo </a:t>
            </a:r>
            <a:r>
              <a:rPr lang="en-US" sz="1200" smtClean="0"/>
              <a:t>of Advantage-Code.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01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958" y="791963"/>
            <a:ext cx="12192045" cy="6064096"/>
            <a:chOff x="69958" y="791963"/>
            <a:chExt cx="12192045" cy="6064096"/>
          </a:xfrm>
        </p:grpSpPr>
        <p:sp>
          <p:nvSpPr>
            <p:cNvPr id="7" name="TextBox 6"/>
            <p:cNvSpPr txBox="1"/>
            <p:nvPr/>
          </p:nvSpPr>
          <p:spPr>
            <a:xfrm>
              <a:off x="295523" y="791963"/>
              <a:ext cx="1444947" cy="320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EABAB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Our Customers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672" y="804971"/>
              <a:ext cx="2312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EABAB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Our Solution &amp; Roadmap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65421" y="791963"/>
              <a:ext cx="1796582" cy="320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EABAB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Components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73432" y="4705658"/>
              <a:ext cx="11318566" cy="2150401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  <a:gs pos="0">
                  <a:srgbClr val="409C9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3433" y="2926347"/>
              <a:ext cx="11318566" cy="1896946"/>
            </a:xfrm>
            <a:prstGeom prst="rect">
              <a:avLst/>
            </a:prstGeom>
            <a:gradFill>
              <a:gsLst>
                <a:gs pos="100000">
                  <a:schemeClr val="accent3">
                    <a:lumMod val="20000"/>
                    <a:lumOff val="80000"/>
                  </a:schemeClr>
                </a:gs>
                <a:gs pos="63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3434" y="1110271"/>
              <a:ext cx="11318566" cy="1973614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10000"/>
                    <a:lumOff val="90000"/>
                  </a:schemeClr>
                </a:gs>
                <a:gs pos="62000">
                  <a:schemeClr val="accent1">
                    <a:lumMod val="50000"/>
                    <a:lumOff val="50000"/>
                  </a:schemeClr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958" y="1429670"/>
              <a:ext cx="1649658" cy="5112145"/>
              <a:chOff x="515211" y="1615738"/>
              <a:chExt cx="1642320" cy="5556025"/>
            </a:xfrm>
          </p:grpSpPr>
          <p:sp useBgFill="1">
            <p:nvSpPr>
              <p:cNvPr id="29" name="Скругленный прямоугольник 28"/>
              <p:cNvSpPr/>
              <p:nvPr/>
            </p:nvSpPr>
            <p:spPr>
              <a:xfrm rot="18900000">
                <a:off x="528593" y="3544963"/>
                <a:ext cx="1628937" cy="1691973"/>
              </a:xfrm>
              <a:prstGeom prst="roundRect">
                <a:avLst>
                  <a:gd name="adj" fmla="val 16667"/>
                </a:avLst>
              </a:prstGeom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8" tIns="22853" rIns="45708" bIns="22853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ller Light" charset="0"/>
                  <a:cs typeface="Arial" pitchFamily="34" charset="0"/>
                </a:endParaRPr>
              </a:p>
            </p:txBody>
          </p:sp>
          <p:sp useBgFill="1">
            <p:nvSpPr>
              <p:cNvPr id="30" name="Скругленный прямоугольник 29"/>
              <p:cNvSpPr/>
              <p:nvPr/>
            </p:nvSpPr>
            <p:spPr>
              <a:xfrm rot="18900000">
                <a:off x="528594" y="5479790"/>
                <a:ext cx="1628937" cy="1691973"/>
              </a:xfrm>
              <a:prstGeom prst="roundRect">
                <a:avLst>
                  <a:gd name="adj" fmla="val 15334"/>
                </a:avLst>
              </a:prstGeom>
              <a:ln w="127000">
                <a:solidFill>
                  <a:srgbClr val="409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8" tIns="22853" rIns="45708" bIns="22853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ller Light" charset="0"/>
                  <a:cs typeface="Arial" pitchFamily="34" charset="0"/>
                </a:endParaRPr>
              </a:p>
            </p:txBody>
          </p:sp>
          <p:sp useBgFill="1">
            <p:nvSpPr>
              <p:cNvPr id="27" name="Скругленный прямоугольник 26"/>
              <p:cNvSpPr/>
              <p:nvPr/>
            </p:nvSpPr>
            <p:spPr>
              <a:xfrm rot="18900000">
                <a:off x="515211" y="1615738"/>
                <a:ext cx="1628937" cy="1653733"/>
              </a:xfrm>
              <a:prstGeom prst="roundRect">
                <a:avLst>
                  <a:gd name="adj" fmla="val 15778"/>
                </a:avLst>
              </a:prstGeom>
              <a:ln w="1270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8" tIns="22853" rIns="45708" bIns="22853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ller Light" charset="0"/>
                  <a:cs typeface="Arial" pitchFamily="34" charset="0"/>
                </a:endParaRPr>
              </a:p>
            </p:txBody>
          </p:sp>
        </p:grpSp>
        <p:sp>
          <p:nvSpPr>
            <p:cNvPr id="24" name="Скругленный прямоугольник 23"/>
            <p:cNvSpPr/>
            <p:nvPr/>
          </p:nvSpPr>
          <p:spPr>
            <a:xfrm rot="21397102">
              <a:off x="463900" y="2908090"/>
              <a:ext cx="797789" cy="42325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08" tIns="22853" rIns="45708" bIns="22853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ller Light" charset="0"/>
                <a:cs typeface="Arial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63901" y="4638190"/>
              <a:ext cx="797788" cy="42325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08" tIns="22853" rIns="45708" bIns="22853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ller Light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200" y="1644567"/>
              <a:ext cx="14613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PaaS App Development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Server less App Development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926060" y="3209849"/>
              <a:ext cx="14710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Micro services &amp; API Dev on Azure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PaaS App Development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Server-less app development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04433" y="5629777"/>
              <a:ext cx="149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PaaS App Development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79035" y="1494257"/>
              <a:ext cx="1441690" cy="11369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Modernize the web platform to be accessed through Multiple customer channels and devices</a:t>
              </a: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49378" y="1493545"/>
              <a:ext cx="13472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It should be available to partner channels with proper controls and security in place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02012" y="1240457"/>
              <a:ext cx="435118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 Solutions: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Platform built with common UI components &amp; templates. Iterative development &amp; loose coupling between UI &amp; Backend APIs, resulting in fast mockups of UI &amp; parallel development on APIs. HCL IPs like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ADC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ALMSMART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and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ADALM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frameworks were used.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Benefits: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End to end DevOps is in place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20725" y="1215676"/>
              <a:ext cx="0" cy="171067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610824" y="1215676"/>
              <a:ext cx="0" cy="171067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959690" y="1251981"/>
              <a:ext cx="0" cy="16743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431975" y="1261071"/>
              <a:ext cx="0" cy="16652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0487611" y="1455726"/>
              <a:ext cx="15343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Service Fabric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Batch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App Services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Functions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81478" y="3157000"/>
              <a:ext cx="149394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Enterprise level  platform to run business with improved time-to-market, Q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uality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customer satisfaction, and reduced cost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220725" y="3213919"/>
              <a:ext cx="0" cy="1538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275427" y="3207421"/>
              <a:ext cx="124451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Fragmented IT operations at enterprise level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Different release mechanism for different environments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610824" y="3232092"/>
              <a:ext cx="0" cy="15203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602012" y="3056974"/>
              <a:ext cx="4351187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 Solutions: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Proactive recommendation to improve existing delivery processes and implement a continuous delivery platform. Tool &amp; technology recommendation, evaluation, selection and implementation. Same HCL IPs (as above) were used.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Benefits: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75% reduction in environment creation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80% reduction in new application node creation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70% reduction in deployment time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8959690" y="3223005"/>
              <a:ext cx="0" cy="1538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431975" y="3195496"/>
              <a:ext cx="0" cy="1538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0504864" y="3399519"/>
              <a:ext cx="14807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Batch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App Services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Functions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79035" y="4898359"/>
              <a:ext cx="144169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To move away from multiple online platforms to a single customer portal for all services, to enhance the customer experience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220725" y="4927108"/>
              <a:ext cx="0" cy="17692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3306442" y="5061657"/>
              <a:ext cx="123425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Fragmented IT Landscape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Disparate applications, working in silos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No single view of customer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610824" y="4927108"/>
              <a:ext cx="0" cy="17692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02012" y="4830505"/>
              <a:ext cx="4351187" cy="2015936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 Solutions: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Digital Business Platform to serve as common online platform &amp; Data Event Management. Brought multiple data sources into Hadoop &amp; used API based service calls for track and trace. Release frequency has been improved 10-12 times a month as compared to 1-2 per month. This was a 90% improvement through the use of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ADC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Benefits: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90% reduction in environment creation using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ALMSMART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90% improvement in environment configuration incidents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8959690" y="4991646"/>
              <a:ext cx="1" cy="170472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419097" y="4998230"/>
              <a:ext cx="12878" cy="16981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87611" y="5629777"/>
              <a:ext cx="1480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App Services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05978" y="804971"/>
              <a:ext cx="1061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EABAB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Objectives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24160" y="804971"/>
              <a:ext cx="1455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EABAB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Key Challenges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962343" y="804971"/>
              <a:ext cx="1241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EABAB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Our Services</a:t>
              </a: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7D43E021-02A3-4DB7-BEDD-1344D216FF13}"/>
              </a:ext>
            </a:extLst>
          </p:cNvPr>
          <p:cNvSpPr txBox="1">
            <a:spLocks/>
          </p:cNvSpPr>
          <p:nvPr/>
        </p:nvSpPr>
        <p:spPr bwMode="auto">
          <a:xfrm>
            <a:off x="406401" y="118755"/>
            <a:ext cx="1137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Case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Studies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1" y="1596529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1" y="3398856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1" y="524024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/>
              <a:t>Snapshot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" y="894667"/>
            <a:ext cx="12192000" cy="591337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3889" y="-52127"/>
            <a:ext cx="12192000" cy="6858000"/>
          </a:xfrm>
          <a:prstGeom prst="rect">
            <a:avLst/>
          </a:prstGeom>
          <a:blipFill dpi="0" rotWithShape="1">
            <a:blip r:embed="rId3">
              <a:alphaModFix amt="80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defTabSz="914377">
              <a:defRPr/>
            </a:pPr>
            <a:endParaRPr lang="en-US" sz="1200" kern="0" dirty="0" err="1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81789" y="1934856"/>
            <a:ext cx="42205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2719">
              <a:defRPr/>
            </a:pPr>
            <a:r>
              <a:rPr lang="en-US" sz="2300" b="1" dirty="0">
                <a:solidFill>
                  <a:prstClr val="white"/>
                </a:solidFill>
                <a:latin typeface="Segoe UI"/>
                <a:cs typeface="Segoe UI" pitchFamily="34" charset="0"/>
              </a:rPr>
              <a:t>DELIVERING INNOVATIVE SOLUTION USING BEST BREED TECHNOLOGY AND EMPLOYEE  EXPERIENCES WITH QUALITY AND AGILITY</a:t>
            </a:r>
            <a:endParaRPr lang="en-US" sz="2300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2" name="Rectangle 3518"/>
          <p:cNvSpPr/>
          <p:nvPr/>
        </p:nvSpPr>
        <p:spPr>
          <a:xfrm>
            <a:off x="95359" y="2464074"/>
            <a:ext cx="225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Analytics Pathways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Data for Digital Transformation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Data Lake Services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EDW Development &amp; Sustenance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Big Data on Azure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Cognitive Services</a:t>
            </a:r>
          </a:p>
        </p:txBody>
      </p:sp>
      <p:sp>
        <p:nvSpPr>
          <p:cNvPr id="43" name="Oval 42"/>
          <p:cNvSpPr/>
          <p:nvPr/>
        </p:nvSpPr>
        <p:spPr>
          <a:xfrm>
            <a:off x="5226748" y="1766373"/>
            <a:ext cx="2248035" cy="2248035"/>
          </a:xfrm>
          <a:prstGeom prst="ellipse">
            <a:avLst/>
          </a:prstGeom>
          <a:solidFill>
            <a:srgbClr val="0066B3">
              <a:lumMod val="50000"/>
              <a:lumOff val="50000"/>
              <a:alpha val="82000"/>
            </a:srgbClr>
          </a:solidFill>
        </p:spPr>
        <p:txBody>
          <a:bodyPr wrap="none" lIns="0" tIns="0" rIns="0" bIns="0" anchor="b">
            <a:noAutofit/>
          </a:bodyPr>
          <a:lstStyle/>
          <a:p>
            <a:pPr algn="ctr" defTabSz="932719">
              <a:defRPr/>
            </a:pPr>
            <a:endParaRPr lang="en-US" sz="1200" kern="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32179" y="4556449"/>
            <a:ext cx="2249424" cy="2249424"/>
          </a:xfrm>
          <a:prstGeom prst="ellipse">
            <a:avLst/>
          </a:prstGeom>
          <a:solidFill>
            <a:srgbClr val="0066B3">
              <a:lumMod val="50000"/>
              <a:lumOff val="50000"/>
              <a:alpha val="82000"/>
            </a:srgbClr>
          </a:solidFill>
        </p:spPr>
        <p:txBody>
          <a:bodyPr wrap="square" lIns="0" tIns="0" rIns="0" bIns="0" anchor="t">
            <a:noAutofit/>
          </a:bodyPr>
          <a:lstStyle/>
          <a:p>
            <a:pPr defTabSz="932719">
              <a:defRPr/>
            </a:pPr>
            <a:endParaRPr lang="en-US" sz="1200" b="1" kern="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595745" y="4793925"/>
            <a:ext cx="383160" cy="354746"/>
          </a:xfrm>
          <a:prstGeom prst="ellipse">
            <a:avLst/>
          </a:prstGeom>
          <a:blipFill dpi="0" rotWithShape="1">
            <a:blip r:embed="rId4" cstate="print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CDDC0A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50800" dir="5400000" sx="57000" sy="57000" algn="ctr" rotWithShape="0">
              <a:srgbClr val="000000">
                <a:alpha val="0"/>
              </a:srgbClr>
            </a:outerShdw>
          </a:effectLst>
        </p:spPr>
      </p:sp>
      <p:cxnSp>
        <p:nvCxnSpPr>
          <p:cNvPr id="46" name="Straight Connector 45"/>
          <p:cNvCxnSpPr/>
          <p:nvPr/>
        </p:nvCxnSpPr>
        <p:spPr>
          <a:xfrm flipH="1">
            <a:off x="6350765" y="2030672"/>
            <a:ext cx="1" cy="599797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6339581" y="2292228"/>
            <a:ext cx="1379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719">
              <a:defRPr/>
            </a:pPr>
            <a:r>
              <a:rPr lang="en-US" sz="2800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2500+</a:t>
            </a:r>
            <a:r>
              <a:rPr lang="en-US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/>
            </a:r>
            <a:br>
              <a:rPr lang="en-US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consultants</a:t>
            </a:r>
            <a:endParaRPr lang="en-US" sz="1400" dirty="0">
              <a:solidFill>
                <a:prstClr val="white">
                  <a:lumMod val="85000"/>
                </a:prstClr>
              </a:solidFill>
              <a:latin typeface="Segoe U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99729" y="4294764"/>
            <a:ext cx="2542463" cy="2249424"/>
          </a:xfrm>
          <a:prstGeom prst="ellipse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 defTabSz="932719">
              <a:defRPr/>
            </a:pPr>
            <a:endParaRPr lang="en-US" sz="1200" b="1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26201" y="1610213"/>
            <a:ext cx="2248035" cy="2248035"/>
          </a:xfrm>
          <a:prstGeom prst="ellipse">
            <a:avLst/>
          </a:prstGeom>
          <a:noFill/>
        </p:spPr>
        <p:txBody>
          <a:bodyPr wrap="none" lIns="0" tIns="0" rIns="0" bIns="0" anchor="b">
            <a:noAutofit/>
          </a:bodyPr>
          <a:lstStyle/>
          <a:p>
            <a:pPr algn="ctr" defTabSz="932719">
              <a:defRPr/>
            </a:pPr>
            <a:endParaRPr lang="en-US" sz="1200" dirty="0">
              <a:solidFill>
                <a:prstClr val="white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  <a:p>
            <a:pPr lvl="2" algn="ctr" defTabSz="932719">
              <a:defRPr/>
            </a:pPr>
            <a:r>
              <a:rPr lang="en-US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	</a:t>
            </a:r>
          </a:p>
          <a:p>
            <a:pPr algn="ctr" defTabSz="932719">
              <a:defRPr/>
            </a:pPr>
            <a:endParaRPr lang="en-US" sz="1200" dirty="0">
              <a:solidFill>
                <a:prstClr val="white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  <a:p>
            <a:pPr algn="ctr" defTabSz="932719">
              <a:defRPr/>
            </a:pPr>
            <a:endParaRPr lang="en-US" sz="1200" dirty="0">
              <a:solidFill>
                <a:prstClr val="white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  <a:p>
            <a:pPr algn="ctr" defTabSz="932719">
              <a:defRPr/>
            </a:pPr>
            <a:r>
              <a:rPr lang="en-US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STRONG DELIVERY </a:t>
            </a:r>
          </a:p>
          <a:p>
            <a:pPr algn="ctr" defTabSz="932719">
              <a:defRPr/>
            </a:pPr>
            <a:r>
              <a:rPr lang="en-US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EXCELLENCE ON MICROSOFT</a:t>
            </a:r>
          </a:p>
          <a:p>
            <a:pPr algn="ctr" defTabSz="932719">
              <a:defRPr/>
            </a:pPr>
            <a:r>
              <a: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Gold Certified Partner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467153" y="5182444"/>
            <a:ext cx="2297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2719"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Gold Certified Partner </a:t>
            </a:r>
          </a:p>
          <a:p>
            <a:pPr algn="r" defTabSz="932719"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TAP Partner for SQL Server </a:t>
            </a:r>
          </a:p>
          <a:p>
            <a:pPr algn="r" defTabSz="932719"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MS Premium Support</a:t>
            </a:r>
          </a:p>
          <a:p>
            <a:pPr algn="r" defTabSz="932719"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Dedicated PSA</a:t>
            </a:r>
          </a:p>
          <a:p>
            <a:pPr algn="r" defTabSz="932719"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50+ Joint Engagements / Wins</a:t>
            </a:r>
          </a:p>
          <a:p>
            <a:pPr algn="r" defTabSz="932719"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Trainings and Partner Sessions</a:t>
            </a:r>
          </a:p>
        </p:txBody>
      </p:sp>
      <p:sp>
        <p:nvSpPr>
          <p:cNvPr id="51" name="Rectangle 10651"/>
          <p:cNvSpPr/>
          <p:nvPr/>
        </p:nvSpPr>
        <p:spPr>
          <a:xfrm>
            <a:off x="8653239" y="4709688"/>
            <a:ext cx="35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719">
              <a:defRPr/>
            </a:pPr>
            <a:r>
              <a:rPr lang="en-US" sz="2800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Microsoft Relationship</a:t>
            </a:r>
          </a:p>
        </p:txBody>
      </p:sp>
      <p:sp>
        <p:nvSpPr>
          <p:cNvPr id="52" name="Rectangle 10651"/>
          <p:cNvSpPr/>
          <p:nvPr/>
        </p:nvSpPr>
        <p:spPr>
          <a:xfrm>
            <a:off x="140831" y="1745064"/>
            <a:ext cx="17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719">
              <a:defRPr/>
            </a:pPr>
            <a:r>
              <a:rPr lang="en-US" sz="2000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Azure Data &amp; AI</a:t>
            </a:r>
          </a:p>
          <a:p>
            <a:pPr defTabSz="932719">
              <a:defRPr/>
            </a:pPr>
            <a:r>
              <a:rPr lang="en-US" sz="2000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 Offerings</a:t>
            </a:r>
            <a:endParaRPr lang="en-US" b="1" spc="-151" dirty="0">
              <a:solidFill>
                <a:prstClr val="white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934746" y="5497182"/>
            <a:ext cx="755519" cy="755519"/>
          </a:xfrm>
          <a:prstGeom prst="ellipse">
            <a:avLst/>
          </a:prstGeom>
          <a:blipFill dpi="0" rotWithShape="1">
            <a:blip r:embed="rId5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CDDC0A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54" name="Group 53"/>
          <p:cNvGrpSpPr/>
          <p:nvPr/>
        </p:nvGrpSpPr>
        <p:grpSpPr>
          <a:xfrm>
            <a:off x="5357505" y="4637646"/>
            <a:ext cx="1193919" cy="1907337"/>
            <a:chOff x="6102546" y="4384559"/>
            <a:chExt cx="399955" cy="2245840"/>
          </a:xfrm>
        </p:grpSpPr>
        <p:sp>
          <p:nvSpPr>
            <p:cNvPr id="55" name="Rectangle 54"/>
            <p:cNvSpPr/>
            <p:nvPr/>
          </p:nvSpPr>
          <p:spPr>
            <a:xfrm>
              <a:off x="6179369" y="5977568"/>
              <a:ext cx="232822" cy="6528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>
                <a:defRPr/>
              </a:pPr>
              <a:endParaRPr lang="en-US" sz="1200" kern="0" dirty="0" err="1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02546" y="4384559"/>
              <a:ext cx="399955" cy="621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121917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Segoe UI"/>
                </a:rPr>
                <a:t> Analytics </a:t>
              </a:r>
              <a:r>
                <a:rPr lang="en-US" sz="1200" b="1" kern="0" dirty="0">
                  <a:solidFill>
                    <a:prstClr val="white"/>
                  </a:solidFill>
                  <a:latin typeface="Segoe UI"/>
                </a:rPr>
                <a:t>550+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5342929" y="6014543"/>
            <a:ext cx="10901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32719">
              <a:defRPr/>
            </a:pPr>
            <a:r>
              <a:rPr lang="en-US" sz="1200" kern="0" dirty="0">
                <a:solidFill>
                  <a:prstClr val="white"/>
                </a:solidFill>
                <a:latin typeface="Segoe UI"/>
              </a:rPr>
              <a:t>Modern AD</a:t>
            </a:r>
          </a:p>
          <a:p>
            <a:pPr algn="ctr" defTabSz="932719">
              <a:defRPr/>
            </a:pPr>
            <a:r>
              <a:rPr lang="en-US" sz="1200" b="1" kern="0" dirty="0">
                <a:solidFill>
                  <a:prstClr val="white"/>
                </a:solidFill>
                <a:latin typeface="Segoe UI"/>
              </a:rPr>
              <a:t>200+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297424" y="5868623"/>
            <a:ext cx="1157900" cy="5544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defRPr/>
            </a:pPr>
            <a:r>
              <a:rPr lang="en-US" sz="1200" kern="0" dirty="0">
                <a:solidFill>
                  <a:prstClr val="white"/>
                </a:solidFill>
                <a:latin typeface="Segoe UI"/>
              </a:rPr>
              <a:t>Cloud Services</a:t>
            </a:r>
          </a:p>
          <a:p>
            <a:pPr defTabSz="914377">
              <a:defRPr/>
            </a:pPr>
            <a:r>
              <a:rPr lang="en-US" sz="1200" b="1" kern="0" dirty="0">
                <a:solidFill>
                  <a:prstClr val="white"/>
                </a:solidFill>
                <a:latin typeface="Segoe UI"/>
              </a:rPr>
              <a:t>400+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77384" y="5305363"/>
            <a:ext cx="1193919" cy="5832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r>
              <a:rPr lang="en-US" sz="1200" kern="0" dirty="0">
                <a:solidFill>
                  <a:prstClr val="white"/>
                </a:solidFill>
                <a:latin typeface="Segoe UI"/>
              </a:rPr>
              <a:t>Enterprise Productivity </a:t>
            </a:r>
            <a:r>
              <a:rPr lang="en-US" sz="1200" b="1" kern="0" dirty="0">
                <a:solidFill>
                  <a:prstClr val="white"/>
                </a:solidFill>
                <a:latin typeface="Segoe UI"/>
              </a:rPr>
              <a:t>850+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45948" y="5338919"/>
            <a:ext cx="1215746" cy="5484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r>
              <a:rPr lang="en-US" sz="1200" kern="0" dirty="0">
                <a:solidFill>
                  <a:prstClr val="white"/>
                </a:solidFill>
                <a:latin typeface="Segoe UI"/>
              </a:rPr>
              <a:t>App Modernization</a:t>
            </a:r>
          </a:p>
          <a:p>
            <a:pPr defTabSz="1219170">
              <a:defRPr/>
            </a:pPr>
            <a:r>
              <a:rPr lang="en-US" sz="1200" b="1" kern="0" dirty="0">
                <a:solidFill>
                  <a:prstClr val="white"/>
                </a:solidFill>
                <a:latin typeface="Segoe UI"/>
              </a:rPr>
              <a:t>400+</a:t>
            </a:r>
          </a:p>
        </p:txBody>
      </p:sp>
      <p:sp>
        <p:nvSpPr>
          <p:cNvPr id="61" name="Rectangle 3518"/>
          <p:cNvSpPr/>
          <p:nvPr/>
        </p:nvSpPr>
        <p:spPr>
          <a:xfrm>
            <a:off x="2752861" y="2464074"/>
            <a:ext cx="2445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Platform Modernization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Workforce Transformation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Wisdom Modernization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Innovative Learning &amp; Training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Multivariate Networking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Collaboration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Search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Portals</a:t>
            </a:r>
          </a:p>
        </p:txBody>
      </p:sp>
      <p:sp>
        <p:nvSpPr>
          <p:cNvPr id="62" name="Rectangle 10651"/>
          <p:cNvSpPr/>
          <p:nvPr/>
        </p:nvSpPr>
        <p:spPr>
          <a:xfrm>
            <a:off x="2794979" y="1745064"/>
            <a:ext cx="2128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719">
              <a:defRPr/>
            </a:pPr>
            <a:r>
              <a:rPr lang="en-US" sz="2000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Enterprise Productivity Services</a:t>
            </a:r>
            <a:endParaRPr lang="en-US" b="1" spc="-151" dirty="0">
              <a:solidFill>
                <a:prstClr val="white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342929" y="5173145"/>
            <a:ext cx="1021784" cy="0"/>
          </a:xfrm>
          <a:prstGeom prst="line">
            <a:avLst/>
          </a:prstGeom>
          <a:solidFill>
            <a:srgbClr val="C8232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362204" y="5819967"/>
            <a:ext cx="1084644" cy="0"/>
          </a:xfrm>
          <a:prstGeom prst="line">
            <a:avLst/>
          </a:prstGeom>
          <a:solidFill>
            <a:srgbClr val="C8232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6371113" y="5177256"/>
            <a:ext cx="0" cy="648000"/>
          </a:xfrm>
          <a:prstGeom prst="line">
            <a:avLst/>
          </a:prstGeom>
          <a:solidFill>
            <a:srgbClr val="C8232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5274623" y="5928891"/>
            <a:ext cx="1021784" cy="0"/>
          </a:xfrm>
          <a:prstGeom prst="line">
            <a:avLst/>
          </a:prstGeom>
          <a:solidFill>
            <a:srgbClr val="C8232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286539" y="6512648"/>
            <a:ext cx="789317" cy="0"/>
          </a:xfrm>
          <a:prstGeom prst="line">
            <a:avLst/>
          </a:prstGeom>
          <a:solidFill>
            <a:srgbClr val="C8232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6302807" y="5933002"/>
            <a:ext cx="0" cy="581673"/>
          </a:xfrm>
          <a:prstGeom prst="line">
            <a:avLst/>
          </a:prstGeom>
          <a:solidFill>
            <a:srgbClr val="C8232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9" name="Rectangle 3518"/>
          <p:cNvSpPr/>
          <p:nvPr/>
        </p:nvSpPr>
        <p:spPr>
          <a:xfrm>
            <a:off x="92786" y="4902478"/>
            <a:ext cx="225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DNA Pathways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SAP on Azure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Cloud Migration Framework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Migration and Consolidation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App Modernization 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Cloud Service Management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Service Orchestration</a:t>
            </a:r>
          </a:p>
        </p:txBody>
      </p:sp>
      <p:sp>
        <p:nvSpPr>
          <p:cNvPr id="70" name="Rectangle 10651"/>
          <p:cNvSpPr/>
          <p:nvPr/>
        </p:nvSpPr>
        <p:spPr>
          <a:xfrm>
            <a:off x="140831" y="4183468"/>
            <a:ext cx="170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719">
              <a:defRPr/>
            </a:pPr>
            <a:r>
              <a:rPr lang="en-US" sz="2000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Application Modernization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75049" y="2084403"/>
            <a:ext cx="1036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719">
              <a:defRPr/>
            </a:pPr>
            <a:r>
              <a:rPr lang="en-US" sz="2800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150+</a:t>
            </a:r>
            <a:r>
              <a:rPr lang="en-US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/>
            </a:r>
            <a:br>
              <a:rPr lang="en-US" b="1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customers</a:t>
            </a:r>
            <a:endParaRPr lang="en-US" sz="1400" dirty="0">
              <a:solidFill>
                <a:prstClr val="white">
                  <a:lumMod val="85000"/>
                </a:prstClr>
              </a:solidFill>
              <a:latin typeface="Segoe UI"/>
            </a:endParaRPr>
          </a:p>
        </p:txBody>
      </p:sp>
      <p:sp>
        <p:nvSpPr>
          <p:cNvPr id="72" name="Rectangle 3518"/>
          <p:cNvSpPr/>
          <p:nvPr/>
        </p:nvSpPr>
        <p:spPr>
          <a:xfrm>
            <a:off x="2725146" y="4902478"/>
            <a:ext cx="225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DevOps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Architecture Modernization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App Migration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Architecture Consulting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Mobile Apps using </a:t>
            </a:r>
            <a:r>
              <a:rPr lang="en-US" sz="1200" dirty="0" err="1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Xamarin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Segoe UI"/>
              <a:ea typeface="Segoe UI" pitchFamily="34" charset="0"/>
              <a:cs typeface="Segoe UI" pitchFamily="34" charset="0"/>
            </a:endParaRP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Segoe UI"/>
                <a:ea typeface="Segoe UI" pitchFamily="34" charset="0"/>
                <a:cs typeface="Segoe UI" pitchFamily="34" charset="0"/>
              </a:rPr>
              <a:t>APP center Integration with CAMP </a:t>
            </a:r>
          </a:p>
          <a:p>
            <a:pPr marL="171446" indent="-171446" defTabSz="932719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white">
                  <a:lumMod val="85000"/>
                </a:prstClr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Rectangle 10651"/>
          <p:cNvSpPr/>
          <p:nvPr/>
        </p:nvSpPr>
        <p:spPr>
          <a:xfrm>
            <a:off x="2794979" y="4183468"/>
            <a:ext cx="170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719">
              <a:defRPr/>
            </a:pPr>
            <a:r>
              <a:rPr lang="en-US" sz="2000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Application </a:t>
            </a:r>
          </a:p>
          <a:p>
            <a:pPr defTabSz="932719">
              <a:defRPr/>
            </a:pPr>
            <a:r>
              <a:rPr lang="en-US" sz="2000" spc="-151" dirty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Offerings</a:t>
            </a:r>
            <a:endParaRPr lang="en-US" b="1" spc="-151" dirty="0">
              <a:solidFill>
                <a:prstClr val="white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954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Relationship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3762" y="1381550"/>
            <a:ext cx="11217143" cy="4740651"/>
            <a:chOff x="327660" y="964176"/>
            <a:chExt cx="8427605" cy="3917894"/>
          </a:xfrm>
        </p:grpSpPr>
        <p:sp>
          <p:nvSpPr>
            <p:cNvPr id="48" name="Freeform 47"/>
            <p:cNvSpPr/>
            <p:nvPr/>
          </p:nvSpPr>
          <p:spPr bwMode="auto">
            <a:xfrm rot="10800000">
              <a:off x="5059680" y="1214921"/>
              <a:ext cx="589280" cy="2991319"/>
            </a:xfrm>
            <a:custGeom>
              <a:avLst/>
              <a:gdLst>
                <a:gd name="connsiteX0" fmla="*/ 589280 w 589280"/>
                <a:gd name="connsiteY0" fmla="*/ 243840 h 3027680"/>
                <a:gd name="connsiteX1" fmla="*/ 589280 w 589280"/>
                <a:gd name="connsiteY1" fmla="*/ 2672080 h 3027680"/>
                <a:gd name="connsiteX2" fmla="*/ 0 w 589280"/>
                <a:gd name="connsiteY2" fmla="*/ 3027680 h 3027680"/>
                <a:gd name="connsiteX3" fmla="*/ 0 w 589280"/>
                <a:gd name="connsiteY3" fmla="*/ 0 h 3027680"/>
                <a:gd name="connsiteX4" fmla="*/ 589280 w 589280"/>
                <a:gd name="connsiteY4" fmla="*/ 243840 h 30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280" h="3027680">
                  <a:moveTo>
                    <a:pt x="589280" y="243840"/>
                  </a:moveTo>
                  <a:lnTo>
                    <a:pt x="589280" y="2672080"/>
                  </a:lnTo>
                  <a:lnTo>
                    <a:pt x="0" y="3027680"/>
                  </a:lnTo>
                  <a:lnTo>
                    <a:pt x="0" y="0"/>
                  </a:lnTo>
                  <a:lnTo>
                    <a:pt x="589280" y="2438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55000">
                  <a:srgbClr val="F58220">
                    <a:lumMod val="20000"/>
                    <a:lumOff val="80000"/>
                  </a:srgbClr>
                </a:gs>
                <a:gs pos="100000">
                  <a:srgbClr val="F5822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4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408680" y="1315657"/>
              <a:ext cx="589280" cy="2982023"/>
            </a:xfrm>
            <a:custGeom>
              <a:avLst/>
              <a:gdLst>
                <a:gd name="connsiteX0" fmla="*/ 589280 w 589280"/>
                <a:gd name="connsiteY0" fmla="*/ 243840 h 3027680"/>
                <a:gd name="connsiteX1" fmla="*/ 589280 w 589280"/>
                <a:gd name="connsiteY1" fmla="*/ 2672080 h 3027680"/>
                <a:gd name="connsiteX2" fmla="*/ 0 w 589280"/>
                <a:gd name="connsiteY2" fmla="*/ 3027680 h 3027680"/>
                <a:gd name="connsiteX3" fmla="*/ 0 w 589280"/>
                <a:gd name="connsiteY3" fmla="*/ 0 h 3027680"/>
                <a:gd name="connsiteX4" fmla="*/ 589280 w 589280"/>
                <a:gd name="connsiteY4" fmla="*/ 243840 h 30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280" h="3027680">
                  <a:moveTo>
                    <a:pt x="589280" y="243840"/>
                  </a:moveTo>
                  <a:lnTo>
                    <a:pt x="589280" y="2672080"/>
                  </a:lnTo>
                  <a:lnTo>
                    <a:pt x="0" y="3027680"/>
                  </a:lnTo>
                  <a:lnTo>
                    <a:pt x="0" y="0"/>
                  </a:lnTo>
                  <a:lnTo>
                    <a:pt x="589280" y="2438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55000">
                  <a:srgbClr val="F58220">
                    <a:lumMod val="20000"/>
                    <a:lumOff val="80000"/>
                  </a:srgbClr>
                </a:gs>
                <a:gs pos="100000">
                  <a:srgbClr val="F5822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4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3524655" y="4590763"/>
              <a:ext cx="2140977" cy="291307"/>
            </a:xfrm>
            <a:prstGeom prst="roundRect">
              <a:avLst>
                <a:gd name="adj" fmla="val 50000"/>
              </a:avLst>
            </a:prstGeom>
            <a:noFill/>
            <a:ln w="3175" cap="flat" cmpd="sng" algn="ctr">
              <a:solidFill>
                <a:srgbClr val="FFDA7B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4800" ker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947160" y="964176"/>
              <a:ext cx="1150734" cy="2997447"/>
              <a:chOff x="3992766" y="973114"/>
              <a:chExt cx="1150734" cy="299744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992766" y="1554480"/>
                <a:ext cx="1150734" cy="241608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58220"/>
                </a:solidFill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4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4084206" y="1616629"/>
                <a:ext cx="975588" cy="692772"/>
                <a:chOff x="3933006" y="1616629"/>
                <a:chExt cx="975588" cy="692772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3933006" y="1616629"/>
                  <a:ext cx="975588" cy="400110"/>
                </a:xfrm>
                <a:prstGeom prst="rect">
                  <a:avLst/>
                </a:prstGeom>
                <a:solidFill>
                  <a:srgbClr val="F58220"/>
                </a:solidFill>
              </p:spPr>
              <p:txBody>
                <a:bodyPr wrap="none" lIns="45720" tIns="45720" rIns="45720" bIns="45720" rtlCol="0" anchor="ctr" anchorCtr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IN" sz="3200" kern="0" dirty="0">
                      <a:solidFill>
                        <a:srgbClr val="FFFFFF"/>
                      </a:solidFill>
                      <a:latin typeface="Arial"/>
                    </a:rPr>
                    <a:t>$1.5 Bn</a:t>
                  </a:r>
                  <a:endParaRPr lang="en-IN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952242" y="2055485"/>
                  <a:ext cx="937116" cy="253916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 anchor="ctr" anchorCtr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IN" sz="1400" kern="0" dirty="0">
                      <a:solidFill>
                        <a:srgbClr val="F58220"/>
                      </a:solidFill>
                      <a:latin typeface="Arial"/>
                    </a:rPr>
                    <a:t>ECOSYSTEM</a:t>
                  </a:r>
                  <a:endParaRPr lang="en-IN" sz="1000" kern="0" dirty="0">
                    <a:solidFill>
                      <a:srgbClr val="F5822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4084206" y="2447209"/>
                <a:ext cx="975588" cy="692772"/>
                <a:chOff x="3933006" y="1616629"/>
                <a:chExt cx="975588" cy="692772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3933006" y="1616629"/>
                  <a:ext cx="975588" cy="400110"/>
                </a:xfrm>
                <a:prstGeom prst="rect">
                  <a:avLst/>
                </a:prstGeom>
                <a:solidFill>
                  <a:srgbClr val="F58220"/>
                </a:solidFill>
              </p:spPr>
              <p:txBody>
                <a:bodyPr wrap="none" lIns="45720" tIns="45720" rIns="45720" bIns="45720" rtlCol="0" anchor="ctr" anchorCtr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IN" sz="3200" kern="0" dirty="0">
                      <a:solidFill>
                        <a:srgbClr val="FFFFFF"/>
                      </a:solidFill>
                      <a:latin typeface="Arial"/>
                    </a:rPr>
                    <a:t>30+</a:t>
                  </a:r>
                  <a:endParaRPr lang="en-IN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952242" y="2055485"/>
                  <a:ext cx="937116" cy="253916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 anchor="ctr" anchorCtr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IN" sz="1400" kern="0" dirty="0">
                      <a:solidFill>
                        <a:srgbClr val="F58220"/>
                      </a:solidFill>
                      <a:latin typeface="Arial"/>
                    </a:rPr>
                    <a:t>YEARS</a:t>
                  </a:r>
                  <a:endParaRPr lang="en-IN" sz="1000" kern="0" dirty="0">
                    <a:solidFill>
                      <a:srgbClr val="F5822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084206" y="3277789"/>
                <a:ext cx="975588" cy="692772"/>
                <a:chOff x="3933006" y="1616629"/>
                <a:chExt cx="975588" cy="692772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3933006" y="1616629"/>
                  <a:ext cx="975588" cy="400110"/>
                </a:xfrm>
                <a:prstGeom prst="rect">
                  <a:avLst/>
                </a:prstGeom>
                <a:solidFill>
                  <a:srgbClr val="F58220"/>
                </a:solidFill>
              </p:spPr>
              <p:txBody>
                <a:bodyPr wrap="none" lIns="45720" tIns="45720" rIns="45720" bIns="45720" rtlCol="0" anchor="ctr" anchorCtr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IN" sz="3200" kern="0" dirty="0">
                      <a:solidFill>
                        <a:srgbClr val="FFFFFF"/>
                      </a:solidFill>
                      <a:latin typeface="Arial"/>
                    </a:rPr>
                    <a:t>360</a:t>
                  </a:r>
                  <a:r>
                    <a:rPr lang="en-IN" sz="3200" kern="0" baseline="30000" dirty="0">
                      <a:solidFill>
                        <a:srgbClr val="FFFFFF"/>
                      </a:solidFill>
                      <a:latin typeface="Arial"/>
                    </a:rPr>
                    <a:t>o</a:t>
                  </a:r>
                  <a:endParaRPr lang="en-IN" kern="0" baseline="300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3952242" y="2055485"/>
                  <a:ext cx="937116" cy="253916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 anchor="ctr" anchorCtr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IN" sz="1400" kern="0" dirty="0">
                      <a:solidFill>
                        <a:srgbClr val="F58220"/>
                      </a:solidFill>
                      <a:latin typeface="Arial"/>
                    </a:rPr>
                    <a:t>PARTNERSHIP</a:t>
                  </a:r>
                  <a:endParaRPr lang="en-IN" sz="1000" kern="0" dirty="0">
                    <a:solidFill>
                      <a:srgbClr val="F58220"/>
                    </a:solidFill>
                    <a:latin typeface="Arial"/>
                  </a:endParaRPr>
                </a:p>
              </p:txBody>
            </p:sp>
          </p:grpSp>
          <p:sp>
            <p:nvSpPr>
              <p:cNvPr id="84" name="Freeform 422"/>
              <p:cNvSpPr>
                <a:spLocks noEditPoints="1"/>
              </p:cNvSpPr>
              <p:nvPr/>
            </p:nvSpPr>
            <p:spPr bwMode="auto">
              <a:xfrm>
                <a:off x="4147627" y="973114"/>
                <a:ext cx="841012" cy="506694"/>
              </a:xfrm>
              <a:custGeom>
                <a:avLst/>
                <a:gdLst>
                  <a:gd name="T0" fmla="*/ 2147483647 w 161"/>
                  <a:gd name="T1" fmla="*/ 2147483647 h 97"/>
                  <a:gd name="T2" fmla="*/ 2147483647 w 161"/>
                  <a:gd name="T3" fmla="*/ 2147483647 h 97"/>
                  <a:gd name="T4" fmla="*/ 2147483647 w 161"/>
                  <a:gd name="T5" fmla="*/ 2147483647 h 97"/>
                  <a:gd name="T6" fmla="*/ 2147483647 w 161"/>
                  <a:gd name="T7" fmla="*/ 2147483647 h 97"/>
                  <a:gd name="T8" fmla="*/ 2147483647 w 161"/>
                  <a:gd name="T9" fmla="*/ 2147483647 h 97"/>
                  <a:gd name="T10" fmla="*/ 2147483647 w 161"/>
                  <a:gd name="T11" fmla="*/ 2147483647 h 97"/>
                  <a:gd name="T12" fmla="*/ 2147483647 w 161"/>
                  <a:gd name="T13" fmla="*/ 2147483647 h 97"/>
                  <a:gd name="T14" fmla="*/ 2147483647 w 161"/>
                  <a:gd name="T15" fmla="*/ 2147483647 h 97"/>
                  <a:gd name="T16" fmla="*/ 2147483647 w 161"/>
                  <a:gd name="T17" fmla="*/ 2147483647 h 97"/>
                  <a:gd name="T18" fmla="*/ 2147483647 w 161"/>
                  <a:gd name="T19" fmla="*/ 2147483647 h 97"/>
                  <a:gd name="T20" fmla="*/ 2147483647 w 161"/>
                  <a:gd name="T21" fmla="*/ 2147483647 h 97"/>
                  <a:gd name="T22" fmla="*/ 2147483647 w 161"/>
                  <a:gd name="T23" fmla="*/ 2147483647 h 97"/>
                  <a:gd name="T24" fmla="*/ 2147483647 w 161"/>
                  <a:gd name="T25" fmla="*/ 2147483647 h 97"/>
                  <a:gd name="T26" fmla="*/ 2147483647 w 161"/>
                  <a:gd name="T27" fmla="*/ 2147483647 h 97"/>
                  <a:gd name="T28" fmla="*/ 2147483647 w 161"/>
                  <a:gd name="T29" fmla="*/ 2147483647 h 97"/>
                  <a:gd name="T30" fmla="*/ 2147483647 w 161"/>
                  <a:gd name="T31" fmla="*/ 2147483647 h 97"/>
                  <a:gd name="T32" fmla="*/ 2147483647 w 161"/>
                  <a:gd name="T33" fmla="*/ 2147483647 h 97"/>
                  <a:gd name="T34" fmla="*/ 2147483647 w 161"/>
                  <a:gd name="T35" fmla="*/ 2147483647 h 97"/>
                  <a:gd name="T36" fmla="*/ 2147483647 w 161"/>
                  <a:gd name="T37" fmla="*/ 2147483647 h 97"/>
                  <a:gd name="T38" fmla="*/ 2147483647 w 161"/>
                  <a:gd name="T39" fmla="*/ 2147483647 h 97"/>
                  <a:gd name="T40" fmla="*/ 2147483647 w 161"/>
                  <a:gd name="T41" fmla="*/ 2147483647 h 97"/>
                  <a:gd name="T42" fmla="*/ 2147483647 w 161"/>
                  <a:gd name="T43" fmla="*/ 2147483647 h 97"/>
                  <a:gd name="T44" fmla="*/ 2147483647 w 161"/>
                  <a:gd name="T45" fmla="*/ 2147483647 h 97"/>
                  <a:gd name="T46" fmla="*/ 2147483647 w 161"/>
                  <a:gd name="T47" fmla="*/ 2147483647 h 97"/>
                  <a:gd name="T48" fmla="*/ 2147483647 w 161"/>
                  <a:gd name="T49" fmla="*/ 2147483647 h 97"/>
                  <a:gd name="T50" fmla="*/ 2147483647 w 161"/>
                  <a:gd name="T51" fmla="*/ 2147483647 h 97"/>
                  <a:gd name="T52" fmla="*/ 2147483647 w 161"/>
                  <a:gd name="T53" fmla="*/ 2147483647 h 97"/>
                  <a:gd name="T54" fmla="*/ 2147483647 w 161"/>
                  <a:gd name="T55" fmla="*/ 2147483647 h 97"/>
                  <a:gd name="T56" fmla="*/ 2147483647 w 161"/>
                  <a:gd name="T57" fmla="*/ 2147483647 h 97"/>
                  <a:gd name="T58" fmla="*/ 2147483647 w 161"/>
                  <a:gd name="T59" fmla="*/ 2147483647 h 97"/>
                  <a:gd name="T60" fmla="*/ 2147483647 w 161"/>
                  <a:gd name="T61" fmla="*/ 2147483647 h 97"/>
                  <a:gd name="T62" fmla="*/ 2147483647 w 161"/>
                  <a:gd name="T63" fmla="*/ 2147483647 h 97"/>
                  <a:gd name="T64" fmla="*/ 2147483647 w 161"/>
                  <a:gd name="T65" fmla="*/ 2147483647 h 97"/>
                  <a:gd name="T66" fmla="*/ 2147483647 w 161"/>
                  <a:gd name="T67" fmla="*/ 2147483647 h 97"/>
                  <a:gd name="T68" fmla="*/ 2147483647 w 161"/>
                  <a:gd name="T69" fmla="*/ 2147483647 h 97"/>
                  <a:gd name="T70" fmla="*/ 2147483647 w 161"/>
                  <a:gd name="T71" fmla="*/ 2147483647 h 97"/>
                  <a:gd name="T72" fmla="*/ 2147483647 w 161"/>
                  <a:gd name="T73" fmla="*/ 2147483647 h 97"/>
                  <a:gd name="T74" fmla="*/ 2147483647 w 161"/>
                  <a:gd name="T75" fmla="*/ 2147483647 h 97"/>
                  <a:gd name="T76" fmla="*/ 2147483647 w 161"/>
                  <a:gd name="T77" fmla="*/ 2147483647 h 97"/>
                  <a:gd name="T78" fmla="*/ 2147483647 w 161"/>
                  <a:gd name="T79" fmla="*/ 2147483647 h 97"/>
                  <a:gd name="T80" fmla="*/ 2147483647 w 161"/>
                  <a:gd name="T81" fmla="*/ 2147483647 h 97"/>
                  <a:gd name="T82" fmla="*/ 2147483647 w 161"/>
                  <a:gd name="T83" fmla="*/ 2147483647 h 97"/>
                  <a:gd name="T84" fmla="*/ 2147483647 w 161"/>
                  <a:gd name="T85" fmla="*/ 2147483647 h 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1" h="97">
                    <a:moveTo>
                      <a:pt x="127" y="60"/>
                    </a:moveTo>
                    <a:cubicBezTo>
                      <a:pt x="128" y="59"/>
                      <a:pt x="128" y="58"/>
                      <a:pt x="129" y="57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61" y="52"/>
                      <a:pt x="161" y="52"/>
                      <a:pt x="161" y="5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5" y="15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2" y="14"/>
                      <a:pt x="101" y="14"/>
                      <a:pt x="101" y="14"/>
                    </a:cubicBezTo>
                    <a:cubicBezTo>
                      <a:pt x="93" y="12"/>
                      <a:pt x="80" y="11"/>
                      <a:pt x="71" y="17"/>
                    </a:cubicBezTo>
                    <a:cubicBezTo>
                      <a:pt x="70" y="18"/>
                      <a:pt x="69" y="18"/>
                      <a:pt x="68" y="19"/>
                    </a:cubicBezTo>
                    <a:cubicBezTo>
                      <a:pt x="66" y="17"/>
                      <a:pt x="63" y="16"/>
                      <a:pt x="60" y="17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60"/>
                      <a:pt x="34" y="61"/>
                      <a:pt x="36" y="63"/>
                    </a:cubicBezTo>
                    <a:cubicBezTo>
                      <a:pt x="35" y="65"/>
                      <a:pt x="34" y="67"/>
                      <a:pt x="35" y="69"/>
                    </a:cubicBezTo>
                    <a:cubicBezTo>
                      <a:pt x="35" y="73"/>
                      <a:pt x="39" y="76"/>
                      <a:pt x="43" y="76"/>
                    </a:cubicBezTo>
                    <a:cubicBezTo>
                      <a:pt x="43" y="76"/>
                      <a:pt x="43" y="76"/>
                      <a:pt x="44" y="76"/>
                    </a:cubicBezTo>
                    <a:cubicBezTo>
                      <a:pt x="45" y="76"/>
                      <a:pt x="45" y="76"/>
                      <a:pt x="46" y="75"/>
                    </a:cubicBezTo>
                    <a:cubicBezTo>
                      <a:pt x="46" y="76"/>
                      <a:pt x="46" y="76"/>
                      <a:pt x="46" y="77"/>
                    </a:cubicBezTo>
                    <a:cubicBezTo>
                      <a:pt x="46" y="81"/>
                      <a:pt x="50" y="84"/>
                      <a:pt x="54" y="84"/>
                    </a:cubicBezTo>
                    <a:cubicBezTo>
                      <a:pt x="54" y="84"/>
                      <a:pt x="55" y="84"/>
                      <a:pt x="55" y="84"/>
                    </a:cubicBezTo>
                    <a:cubicBezTo>
                      <a:pt x="56" y="84"/>
                      <a:pt x="56" y="84"/>
                      <a:pt x="57" y="83"/>
                    </a:cubicBezTo>
                    <a:cubicBezTo>
                      <a:pt x="57" y="84"/>
                      <a:pt x="57" y="84"/>
                      <a:pt x="57" y="85"/>
                    </a:cubicBezTo>
                    <a:cubicBezTo>
                      <a:pt x="58" y="89"/>
                      <a:pt x="61" y="92"/>
                      <a:pt x="65" y="92"/>
                    </a:cubicBezTo>
                    <a:cubicBezTo>
                      <a:pt x="65" y="92"/>
                      <a:pt x="66" y="92"/>
                      <a:pt x="66" y="92"/>
                    </a:cubicBezTo>
                    <a:cubicBezTo>
                      <a:pt x="69" y="91"/>
                      <a:pt x="71" y="90"/>
                      <a:pt x="72" y="88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6" y="97"/>
                      <a:pt x="90" y="96"/>
                      <a:pt x="91" y="93"/>
                    </a:cubicBezTo>
                    <a:cubicBezTo>
                      <a:pt x="93" y="90"/>
                      <a:pt x="92" y="87"/>
                      <a:pt x="89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90" y="85"/>
                      <a:pt x="90" y="84"/>
                      <a:pt x="91" y="84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8" y="88"/>
                      <a:pt x="99" y="88"/>
                      <a:pt x="100" y="88"/>
                    </a:cubicBezTo>
                    <a:cubicBezTo>
                      <a:pt x="102" y="88"/>
                      <a:pt x="104" y="87"/>
                      <a:pt x="105" y="86"/>
                    </a:cubicBezTo>
                    <a:cubicBezTo>
                      <a:pt x="106" y="84"/>
                      <a:pt x="106" y="83"/>
                      <a:pt x="106" y="81"/>
                    </a:cubicBezTo>
                    <a:cubicBezTo>
                      <a:pt x="105" y="80"/>
                      <a:pt x="104" y="78"/>
                      <a:pt x="103" y="78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2" y="76"/>
                      <a:pt x="102" y="76"/>
                      <a:pt x="103" y="76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9" y="80"/>
                      <a:pt x="110" y="80"/>
                      <a:pt x="111" y="80"/>
                    </a:cubicBezTo>
                    <a:cubicBezTo>
                      <a:pt x="113" y="80"/>
                      <a:pt x="115" y="79"/>
                      <a:pt x="116" y="77"/>
                    </a:cubicBezTo>
                    <a:cubicBezTo>
                      <a:pt x="118" y="74"/>
                      <a:pt x="117" y="71"/>
                      <a:pt x="114" y="69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8" y="70"/>
                      <a:pt x="118" y="70"/>
                      <a:pt x="118" y="70"/>
                    </a:cubicBezTo>
                    <a:cubicBezTo>
                      <a:pt x="119" y="70"/>
                      <a:pt x="120" y="70"/>
                      <a:pt x="121" y="70"/>
                    </a:cubicBezTo>
                    <a:cubicBezTo>
                      <a:pt x="123" y="70"/>
                      <a:pt x="125" y="69"/>
                      <a:pt x="126" y="68"/>
                    </a:cubicBezTo>
                    <a:cubicBezTo>
                      <a:pt x="127" y="65"/>
                      <a:pt x="127" y="63"/>
                      <a:pt x="126" y="61"/>
                    </a:cubicBezTo>
                    <a:cubicBezTo>
                      <a:pt x="126" y="61"/>
                      <a:pt x="126" y="61"/>
                      <a:pt x="127" y="60"/>
                    </a:cubicBezTo>
                    <a:close/>
                    <a:moveTo>
                      <a:pt x="26" y="58"/>
                    </a:moveTo>
                    <a:cubicBezTo>
                      <a:pt x="7" y="49"/>
                      <a:pt x="7" y="49"/>
                      <a:pt x="7" y="49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45" y="15"/>
                      <a:pt x="45" y="15"/>
                      <a:pt x="45" y="15"/>
                    </a:cubicBezTo>
                    <a:lnTo>
                      <a:pt x="26" y="58"/>
                    </a:lnTo>
                    <a:close/>
                    <a:moveTo>
                      <a:pt x="135" y="6"/>
                    </a:moveTo>
                    <a:cubicBezTo>
                      <a:pt x="154" y="49"/>
                      <a:pt x="154" y="49"/>
                      <a:pt x="154" y="49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16" y="15"/>
                      <a:pt x="116" y="15"/>
                      <a:pt x="116" y="15"/>
                    </a:cubicBezTo>
                    <a:lnTo>
                      <a:pt x="135" y="6"/>
                    </a:lnTo>
                    <a:close/>
                    <a:moveTo>
                      <a:pt x="75" y="20"/>
                    </a:moveTo>
                    <a:cubicBezTo>
                      <a:pt x="75" y="20"/>
                      <a:pt x="76" y="20"/>
                      <a:pt x="77" y="20"/>
                    </a:cubicBezTo>
                    <a:cubicBezTo>
                      <a:pt x="77" y="19"/>
                      <a:pt x="78" y="19"/>
                      <a:pt x="79" y="19"/>
                    </a:cubicBezTo>
                    <a:cubicBezTo>
                      <a:pt x="79" y="19"/>
                      <a:pt x="80" y="19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5" y="18"/>
                      <a:pt x="86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2" y="18"/>
                      <a:pt x="97" y="18"/>
                      <a:pt x="100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102" y="19"/>
                      <a:pt x="104" y="20"/>
                      <a:pt x="104" y="20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6" y="53"/>
                      <a:pt x="125" y="55"/>
                      <a:pt x="123" y="56"/>
                    </a:cubicBezTo>
                    <a:cubicBezTo>
                      <a:pt x="123" y="57"/>
                      <a:pt x="123" y="57"/>
                      <a:pt x="123" y="57"/>
                    </a:cubicBezTo>
                    <a:cubicBezTo>
                      <a:pt x="122" y="57"/>
                      <a:pt x="122" y="58"/>
                      <a:pt x="122" y="58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6" y="37"/>
                      <a:pt x="86" y="36"/>
                      <a:pt x="85" y="36"/>
                    </a:cubicBezTo>
                    <a:cubicBezTo>
                      <a:pt x="84" y="36"/>
                      <a:pt x="84" y="35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2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1" y="35"/>
                      <a:pt x="80" y="35"/>
                      <a:pt x="80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8" y="35"/>
                      <a:pt x="78" y="35"/>
                      <a:pt x="77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5" y="35"/>
                      <a:pt x="74" y="35"/>
                      <a:pt x="73" y="35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2" y="36"/>
                      <a:pt x="72" y="36"/>
                      <a:pt x="71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6"/>
                      <a:pt x="70" y="37"/>
                      <a:pt x="70" y="37"/>
                    </a:cubicBezTo>
                    <a:cubicBezTo>
                      <a:pt x="69" y="37"/>
                      <a:pt x="69" y="37"/>
                      <a:pt x="68" y="38"/>
                    </a:cubicBezTo>
                    <a:cubicBezTo>
                      <a:pt x="62" y="40"/>
                      <a:pt x="58" y="40"/>
                      <a:pt x="55" y="39"/>
                    </a:cubicBezTo>
                    <a:cubicBezTo>
                      <a:pt x="55" y="39"/>
                      <a:pt x="54" y="39"/>
                      <a:pt x="54" y="38"/>
                    </a:cubicBezTo>
                    <a:cubicBezTo>
                      <a:pt x="54" y="38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2" y="36"/>
                      <a:pt x="51" y="30"/>
                      <a:pt x="53" y="30"/>
                    </a:cubicBezTo>
                    <a:cubicBezTo>
                      <a:pt x="55" y="29"/>
                      <a:pt x="64" y="27"/>
                      <a:pt x="72" y="22"/>
                    </a:cubicBezTo>
                    <a:cubicBezTo>
                      <a:pt x="73" y="21"/>
                      <a:pt x="74" y="21"/>
                      <a:pt x="75" y="20"/>
                    </a:cubicBezTo>
                    <a:close/>
                    <a:moveTo>
                      <a:pt x="43" y="72"/>
                    </a:moveTo>
                    <a:cubicBezTo>
                      <a:pt x="41" y="73"/>
                      <a:pt x="39" y="71"/>
                      <a:pt x="38" y="69"/>
                    </a:cubicBezTo>
                    <a:cubicBezTo>
                      <a:pt x="38" y="67"/>
                      <a:pt x="38" y="66"/>
                      <a:pt x="39" y="65"/>
                    </a:cubicBezTo>
                    <a:cubicBezTo>
                      <a:pt x="40" y="64"/>
                      <a:pt x="41" y="64"/>
                      <a:pt x="42" y="64"/>
                    </a:cubicBezTo>
                    <a:cubicBezTo>
                      <a:pt x="42" y="64"/>
                      <a:pt x="42" y="64"/>
                      <a:pt x="43" y="64"/>
                    </a:cubicBezTo>
                    <a:cubicBezTo>
                      <a:pt x="45" y="64"/>
                      <a:pt x="47" y="65"/>
                      <a:pt x="47" y="67"/>
                    </a:cubicBezTo>
                    <a:cubicBezTo>
                      <a:pt x="47" y="70"/>
                      <a:pt x="46" y="72"/>
                      <a:pt x="43" y="72"/>
                    </a:cubicBezTo>
                    <a:close/>
                    <a:moveTo>
                      <a:pt x="54" y="80"/>
                    </a:moveTo>
                    <a:cubicBezTo>
                      <a:pt x="52" y="80"/>
                      <a:pt x="50" y="79"/>
                      <a:pt x="50" y="76"/>
                    </a:cubicBezTo>
                    <a:cubicBezTo>
                      <a:pt x="49" y="75"/>
                      <a:pt x="50" y="74"/>
                      <a:pt x="50" y="73"/>
                    </a:cubicBezTo>
                    <a:cubicBezTo>
                      <a:pt x="51" y="72"/>
                      <a:pt x="52" y="72"/>
                      <a:pt x="53" y="72"/>
                    </a:cubicBezTo>
                    <a:cubicBezTo>
                      <a:pt x="53" y="72"/>
                      <a:pt x="54" y="72"/>
                      <a:pt x="54" y="72"/>
                    </a:cubicBezTo>
                    <a:cubicBezTo>
                      <a:pt x="56" y="72"/>
                      <a:pt x="58" y="73"/>
                      <a:pt x="58" y="75"/>
                    </a:cubicBezTo>
                    <a:cubicBezTo>
                      <a:pt x="58" y="78"/>
                      <a:pt x="57" y="80"/>
                      <a:pt x="54" y="80"/>
                    </a:cubicBezTo>
                    <a:close/>
                    <a:moveTo>
                      <a:pt x="66" y="88"/>
                    </a:moveTo>
                    <a:cubicBezTo>
                      <a:pt x="63" y="88"/>
                      <a:pt x="61" y="87"/>
                      <a:pt x="61" y="84"/>
                    </a:cubicBezTo>
                    <a:cubicBezTo>
                      <a:pt x="61" y="83"/>
                      <a:pt x="61" y="82"/>
                      <a:pt x="62" y="81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7" y="79"/>
                      <a:pt x="69" y="81"/>
                      <a:pt x="69" y="83"/>
                    </a:cubicBezTo>
                    <a:cubicBezTo>
                      <a:pt x="70" y="86"/>
                      <a:pt x="68" y="88"/>
                      <a:pt x="66" y="88"/>
                    </a:cubicBezTo>
                    <a:close/>
                  </a:path>
                </a:pathLst>
              </a:custGeom>
              <a:solidFill>
                <a:srgbClr val="006CA2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48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004445" y="978323"/>
              <a:ext cx="1666834" cy="22892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GTM PARTNERSHIP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04445" y="1281260"/>
              <a:ext cx="2750820" cy="10038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Workplace of the Future , NGDC, - End to End Services includes implementations, Rollouts, upgrades, and migrations covering Win 8/Office 2013, Share Point, Dynamics CRM &amp; AX, Azure, Office 365, Advanced Analytics, Azure, etc.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Vertical solutions.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6004445" y="1236226"/>
              <a:ext cx="2750820" cy="0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6004445" y="2473530"/>
              <a:ext cx="1801722" cy="22892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PREFERRED STATUS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4445" y="2776466"/>
              <a:ext cx="2750820" cy="72577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Amongst the select Global alliances managed by global teams.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Global System Integrators for MS Dynamics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Part of SharePoint Partner Advisory council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004445" y="2719985"/>
              <a:ext cx="2750820" cy="0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6004445" y="3741185"/>
              <a:ext cx="1676469" cy="22892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OEM PARTNERSHIP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04445" y="4044128"/>
              <a:ext cx="2750820" cy="1602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HCL Group is one of the largest OEM Partner of Microsoft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6004445" y="3999090"/>
              <a:ext cx="2750820" cy="0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1382740" y="978323"/>
              <a:ext cx="1695739" cy="22892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PREFERRED STACK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7660" y="1281260"/>
              <a:ext cx="2750820" cy="6833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HCL is a key EA customer of Microsoft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HCL Internal Productivity Platform, Workplace Collaboration / Communication and Wiki Portal run on Microsoft technology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327660" y="1236226"/>
              <a:ext cx="2750820" cy="0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1662152" y="2150917"/>
              <a:ext cx="1416327" cy="22892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sz="18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IT/ENGINEERING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7660" y="2453853"/>
              <a:ext cx="2750820" cy="52313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R&amp;D Partnership across products in the MS Stack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Services to MSIT across Infrastructure, CRM and other key applications</a:t>
              </a: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327660" y="2397372"/>
              <a:ext cx="2750820" cy="0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488724" y="3243761"/>
              <a:ext cx="1589756" cy="22892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sz="18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IPS/FRAMEWORKS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7660" y="3546699"/>
              <a:ext cx="2750820" cy="129130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Customer Experience Management Solutions.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NGDC leveraging MS stack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Workplace of the Future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Predictive </a:t>
              </a:r>
              <a:r>
                <a:rPr lang="en-US" sz="1050" kern="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iTSM</a:t>
              </a: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, Service 360 Chain Analytics on Azure Data &amp; AI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Azure based solutions – SAP on Azure, Azure </a:t>
              </a:r>
              <a:r>
                <a:rPr lang="en-US" sz="1050" kern="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IaaS</a:t>
              </a: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, Azure </a:t>
              </a:r>
              <a:r>
                <a:rPr lang="en-US" sz="1050" kern="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PaaS</a:t>
              </a: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 (</a:t>
              </a:r>
              <a:r>
                <a:rPr lang="en-US" sz="1050" kern="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Socialytics</a:t>
              </a:r>
              <a:r>
                <a:rPr lang="en-US" sz="10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 and Risk operational Analytics).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327660" y="3501661"/>
              <a:ext cx="2750820" cy="0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cxnSpLocks/>
            </p:cNvCxnSpPr>
            <p:nvPr/>
          </p:nvCxnSpPr>
          <p:spPr bwMode="auto">
            <a:xfrm>
              <a:off x="5890260" y="999322"/>
              <a:ext cx="0" cy="1285816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F5822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cxnSpLocks/>
            </p:cNvCxnSpPr>
            <p:nvPr/>
          </p:nvCxnSpPr>
          <p:spPr bwMode="auto">
            <a:xfrm>
              <a:off x="5890260" y="2492602"/>
              <a:ext cx="0" cy="1009059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F5822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cxnSpLocks/>
            </p:cNvCxnSpPr>
            <p:nvPr/>
          </p:nvCxnSpPr>
          <p:spPr bwMode="auto">
            <a:xfrm>
              <a:off x="5890260" y="3764536"/>
              <a:ext cx="0" cy="533144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F5822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cxnSpLocks/>
            </p:cNvCxnSpPr>
            <p:nvPr/>
          </p:nvCxnSpPr>
          <p:spPr bwMode="auto">
            <a:xfrm>
              <a:off x="3147060" y="975332"/>
              <a:ext cx="0" cy="989311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F5822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cxnSpLocks/>
            </p:cNvCxnSpPr>
            <p:nvPr/>
          </p:nvCxnSpPr>
          <p:spPr bwMode="auto">
            <a:xfrm>
              <a:off x="3147060" y="2148428"/>
              <a:ext cx="0" cy="864546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F5822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cxnSpLocks/>
            </p:cNvCxnSpPr>
            <p:nvPr/>
          </p:nvCxnSpPr>
          <p:spPr bwMode="auto">
            <a:xfrm>
              <a:off x="3147060" y="3201639"/>
              <a:ext cx="0" cy="1636365"/>
            </a:xfrm>
            <a:prstGeom prst="line">
              <a:avLst/>
            </a:prstGeom>
            <a:solidFill>
              <a:srgbClr val="7297A9"/>
            </a:solidFill>
            <a:ln w="3175" cap="flat" cmpd="sng" algn="ctr">
              <a:solidFill>
                <a:srgbClr val="F5822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3744255" y="4639125"/>
              <a:ext cx="1813765" cy="1780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DE9F00"/>
                  </a:solidFill>
                  <a:latin typeface="Arial"/>
                </a:rPr>
                <a:t>GOLD CERTIFIED PARTNER</a:t>
              </a:r>
              <a:endParaRPr lang="en-IN" sz="1400" kern="0" dirty="0">
                <a:solidFill>
                  <a:srgbClr val="DE9F00"/>
                </a:solidFill>
                <a:latin typeface="Arial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75" y="4526250"/>
              <a:ext cx="355820" cy="35582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58470">
              <a:off x="4697774" y="1095782"/>
              <a:ext cx="221236" cy="6084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627877">
              <a:off x="4114888" y="1106578"/>
              <a:ext cx="238808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3039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135272"/>
            <a:ext cx="9144000" cy="1122528"/>
          </a:xfrm>
        </p:spPr>
        <p:txBody>
          <a:bodyPr/>
          <a:lstStyle/>
          <a:p>
            <a:r>
              <a:rPr lang="en-US" dirty="0"/>
              <a:t>Write to us at </a:t>
            </a:r>
            <a:r>
              <a:rPr lang="en-US" dirty="0">
                <a:hlinkClick r:id="rId2"/>
              </a:rPr>
              <a:t>Enterprise Productivity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791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482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3453377" y="1429014"/>
            <a:ext cx="6561556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D9E2E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548640" tIns="81233" rIns="162461" bIns="8123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r>
              <a:rPr lang="en-US" sz="1400" b="1" kern="0" dirty="0">
                <a:solidFill>
                  <a:srgbClr val="79797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OUR OFFERINGS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453377" y="2467604"/>
            <a:ext cx="6561556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D9E2E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548640" tIns="81233" rIns="162461" bIns="8123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r>
              <a:rPr lang="en-US" sz="1400" b="1" kern="0" dirty="0">
                <a:solidFill>
                  <a:srgbClr val="79797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OUR SOLUTIONS AND ACCELERATIONS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2693609" y="2633789"/>
            <a:ext cx="764123" cy="133200"/>
            <a:chOff x="2093776" y="1644419"/>
            <a:chExt cx="764123" cy="133200"/>
          </a:xfrm>
        </p:grpSpPr>
        <p:cxnSp>
          <p:nvCxnSpPr>
            <p:cNvPr id="120" name="Straight Connector 119"/>
            <p:cNvCxnSpPr/>
            <p:nvPr/>
          </p:nvCxnSpPr>
          <p:spPr bwMode="auto">
            <a:xfrm>
              <a:off x="2093776" y="1710878"/>
              <a:ext cx="7641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1" name="Rounded Rectangle 120"/>
            <p:cNvSpPr/>
            <p:nvPr/>
          </p:nvSpPr>
          <p:spPr bwMode="auto">
            <a:xfrm>
              <a:off x="2228735" y="1644419"/>
              <a:ext cx="494207" cy="133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2" name="Rectangle 121"/>
          <p:cNvSpPr/>
          <p:nvPr/>
        </p:nvSpPr>
        <p:spPr bwMode="auto">
          <a:xfrm>
            <a:off x="3453377" y="3506194"/>
            <a:ext cx="6561556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D9E2E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548640" tIns="81233" rIns="162461" bIns="8123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r>
              <a:rPr lang="en-US" sz="1400" b="1" kern="0" dirty="0">
                <a:solidFill>
                  <a:srgbClr val="79797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DIFFERENTIATORS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453376" y="4544784"/>
            <a:ext cx="6561556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D9E2E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548640" tIns="81233" rIns="162461" bIns="8123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r>
              <a:rPr lang="en-US" sz="1400" b="1" kern="0" dirty="0">
                <a:solidFill>
                  <a:srgbClr val="79797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CASE STUDIES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2689252" y="4713827"/>
            <a:ext cx="764123" cy="133200"/>
            <a:chOff x="2089420" y="4506653"/>
            <a:chExt cx="764123" cy="133200"/>
          </a:xfrm>
        </p:grpSpPr>
        <p:cxnSp>
          <p:nvCxnSpPr>
            <p:cNvPr id="125" name="Straight Connector 124"/>
            <p:cNvCxnSpPr/>
            <p:nvPr/>
          </p:nvCxnSpPr>
          <p:spPr bwMode="auto">
            <a:xfrm>
              <a:off x="2089420" y="4573112"/>
              <a:ext cx="7641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6" name="Rounded Rectangle 125"/>
            <p:cNvSpPr/>
            <p:nvPr/>
          </p:nvSpPr>
          <p:spPr bwMode="auto">
            <a:xfrm>
              <a:off x="2224379" y="4506653"/>
              <a:ext cx="494207" cy="133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699844" y="3673808"/>
            <a:ext cx="764123" cy="133200"/>
            <a:chOff x="2089420" y="5113638"/>
            <a:chExt cx="764123" cy="133200"/>
          </a:xfrm>
        </p:grpSpPr>
        <p:cxnSp>
          <p:nvCxnSpPr>
            <p:cNvPr id="128" name="Straight Connector 127"/>
            <p:cNvCxnSpPr/>
            <p:nvPr/>
          </p:nvCxnSpPr>
          <p:spPr bwMode="auto">
            <a:xfrm>
              <a:off x="2089420" y="5180097"/>
              <a:ext cx="7641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9" name="Rounded Rectangle 128"/>
            <p:cNvSpPr/>
            <p:nvPr/>
          </p:nvSpPr>
          <p:spPr bwMode="auto">
            <a:xfrm>
              <a:off x="2224379" y="5113638"/>
              <a:ext cx="494207" cy="133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689252" y="1593770"/>
            <a:ext cx="764123" cy="133200"/>
            <a:chOff x="2093776" y="1644419"/>
            <a:chExt cx="764123" cy="133200"/>
          </a:xfrm>
        </p:grpSpPr>
        <p:cxnSp>
          <p:nvCxnSpPr>
            <p:cNvPr id="131" name="Straight Connector 130"/>
            <p:cNvCxnSpPr/>
            <p:nvPr/>
          </p:nvCxnSpPr>
          <p:spPr bwMode="auto">
            <a:xfrm>
              <a:off x="2093776" y="1710878"/>
              <a:ext cx="7641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2" name="Rounded Rectangle 131"/>
            <p:cNvSpPr/>
            <p:nvPr/>
          </p:nvSpPr>
          <p:spPr bwMode="auto">
            <a:xfrm>
              <a:off x="2228735" y="1644419"/>
              <a:ext cx="494207" cy="133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3" name="Oval 132"/>
          <p:cNvSpPr/>
          <p:nvPr/>
        </p:nvSpPr>
        <p:spPr bwMode="auto">
          <a:xfrm>
            <a:off x="2231405" y="1428477"/>
            <a:ext cx="468000" cy="468000"/>
          </a:xfrm>
          <a:prstGeom prst="ellipse">
            <a:avLst/>
          </a:prstGeom>
          <a:solidFill>
            <a:srgbClr val="F8952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900" b="1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134" name="Oval 133"/>
          <p:cNvSpPr/>
          <p:nvPr/>
        </p:nvSpPr>
        <p:spPr bwMode="auto">
          <a:xfrm>
            <a:off x="2231405" y="2467407"/>
            <a:ext cx="468000" cy="468000"/>
          </a:xfrm>
          <a:prstGeom prst="ellipse">
            <a:avLst/>
          </a:prstGeom>
          <a:solidFill>
            <a:srgbClr val="F8952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en-IN" sz="1900" b="1" kern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231406" y="3506337"/>
            <a:ext cx="468000" cy="468000"/>
          </a:xfrm>
          <a:prstGeom prst="ellipse">
            <a:avLst/>
          </a:prstGeom>
          <a:solidFill>
            <a:srgbClr val="F8952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en-IN" sz="1900" b="1" kern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231405" y="4545267"/>
            <a:ext cx="468000" cy="468000"/>
          </a:xfrm>
          <a:prstGeom prst="ellipse">
            <a:avLst/>
          </a:prstGeom>
          <a:solidFill>
            <a:srgbClr val="F8952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en-IN" sz="1900" b="1" kern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7" name="Group 4"/>
          <p:cNvGrpSpPr>
            <a:grpSpLocks/>
          </p:cNvGrpSpPr>
          <p:nvPr/>
        </p:nvGrpSpPr>
        <p:grpSpPr bwMode="auto">
          <a:xfrm>
            <a:off x="903460" y="993890"/>
            <a:ext cx="950958" cy="5001768"/>
            <a:chOff x="845663" y="120650"/>
            <a:chExt cx="689722" cy="3661673"/>
          </a:xfrm>
        </p:grpSpPr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901287" y="120650"/>
              <a:ext cx="381849" cy="2965210"/>
            </a:xfrm>
            <a:custGeom>
              <a:avLst/>
              <a:gdLst>
                <a:gd name="T0" fmla="*/ 67 w 120"/>
                <a:gd name="T1" fmla="*/ 823 h 823"/>
                <a:gd name="T2" fmla="*/ 63 w 120"/>
                <a:gd name="T3" fmla="*/ 784 h 823"/>
                <a:gd name="T4" fmla="*/ 81 w 120"/>
                <a:gd name="T5" fmla="*/ 760 h 823"/>
                <a:gd name="T6" fmla="*/ 102 w 120"/>
                <a:gd name="T7" fmla="*/ 708 h 823"/>
                <a:gd name="T8" fmla="*/ 59 w 120"/>
                <a:gd name="T9" fmla="*/ 613 h 823"/>
                <a:gd name="T10" fmla="*/ 5 w 120"/>
                <a:gd name="T11" fmla="*/ 628 h 823"/>
                <a:gd name="T12" fmla="*/ 86 w 120"/>
                <a:gd name="T13" fmla="*/ 603 h 823"/>
                <a:gd name="T14" fmla="*/ 56 w 120"/>
                <a:gd name="T15" fmla="*/ 495 h 823"/>
                <a:gd name="T16" fmla="*/ 47 w 120"/>
                <a:gd name="T17" fmla="*/ 440 h 823"/>
                <a:gd name="T18" fmla="*/ 77 w 120"/>
                <a:gd name="T19" fmla="*/ 387 h 823"/>
                <a:gd name="T20" fmla="*/ 78 w 120"/>
                <a:gd name="T21" fmla="*/ 275 h 823"/>
                <a:gd name="T22" fmla="*/ 74 w 120"/>
                <a:gd name="T2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823">
                  <a:moveTo>
                    <a:pt x="67" y="823"/>
                  </a:moveTo>
                  <a:cubicBezTo>
                    <a:pt x="62" y="817"/>
                    <a:pt x="60" y="794"/>
                    <a:pt x="63" y="784"/>
                  </a:cubicBezTo>
                  <a:cubicBezTo>
                    <a:pt x="66" y="772"/>
                    <a:pt x="74" y="769"/>
                    <a:pt x="81" y="760"/>
                  </a:cubicBezTo>
                  <a:cubicBezTo>
                    <a:pt x="93" y="745"/>
                    <a:pt x="99" y="727"/>
                    <a:pt x="102" y="708"/>
                  </a:cubicBezTo>
                  <a:cubicBezTo>
                    <a:pt x="109" y="668"/>
                    <a:pt x="102" y="626"/>
                    <a:pt x="59" y="613"/>
                  </a:cubicBezTo>
                  <a:cubicBezTo>
                    <a:pt x="44" y="608"/>
                    <a:pt x="0" y="601"/>
                    <a:pt x="5" y="628"/>
                  </a:cubicBezTo>
                  <a:cubicBezTo>
                    <a:pt x="37" y="630"/>
                    <a:pt x="65" y="631"/>
                    <a:pt x="86" y="603"/>
                  </a:cubicBezTo>
                  <a:cubicBezTo>
                    <a:pt x="120" y="557"/>
                    <a:pt x="74" y="534"/>
                    <a:pt x="56" y="495"/>
                  </a:cubicBezTo>
                  <a:cubicBezTo>
                    <a:pt x="50" y="480"/>
                    <a:pt x="43" y="457"/>
                    <a:pt x="47" y="440"/>
                  </a:cubicBezTo>
                  <a:cubicBezTo>
                    <a:pt x="52" y="421"/>
                    <a:pt x="71" y="407"/>
                    <a:pt x="77" y="387"/>
                  </a:cubicBezTo>
                  <a:cubicBezTo>
                    <a:pt x="86" y="353"/>
                    <a:pt x="78" y="310"/>
                    <a:pt x="78" y="275"/>
                  </a:cubicBezTo>
                  <a:cubicBezTo>
                    <a:pt x="78" y="199"/>
                    <a:pt x="74" y="76"/>
                    <a:pt x="74" y="0"/>
                  </a:cubicBezTo>
                </a:path>
              </a:pathLst>
            </a:custGeom>
            <a:noFill/>
            <a:ln w="127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8000">
                    <a:srgbClr val="DEE0E2"/>
                  </a:gs>
                  <a:gs pos="100000">
                    <a:srgbClr val="6D6E71"/>
                  </a:gs>
                </a:gsLst>
                <a:lin ang="5400000" scaled="1"/>
              </a:gra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39" name="Group 6"/>
            <p:cNvGrpSpPr>
              <a:grpSpLocks/>
            </p:cNvGrpSpPr>
            <p:nvPr/>
          </p:nvGrpSpPr>
          <p:grpSpPr bwMode="auto">
            <a:xfrm rot="-1160167">
              <a:off x="1006601" y="3148874"/>
              <a:ext cx="376430" cy="525512"/>
              <a:chOff x="-1295400" y="2805113"/>
              <a:chExt cx="481012" cy="671512"/>
            </a:xfrm>
          </p:grpSpPr>
          <p:sp>
            <p:nvSpPr>
              <p:cNvPr id="141" name="Freeform 12"/>
              <p:cNvSpPr>
                <a:spLocks/>
              </p:cNvSpPr>
              <p:nvPr/>
            </p:nvSpPr>
            <p:spPr bwMode="auto">
              <a:xfrm>
                <a:off x="-1295400" y="2898775"/>
                <a:ext cx="481012" cy="577850"/>
              </a:xfrm>
              <a:custGeom>
                <a:avLst/>
                <a:gdLst>
                  <a:gd name="T0" fmla="*/ 2147483647 w 128"/>
                  <a:gd name="T1" fmla="*/ 0 h 154"/>
                  <a:gd name="T2" fmla="*/ 2147483647 w 128"/>
                  <a:gd name="T3" fmla="*/ 0 h 154"/>
                  <a:gd name="T4" fmla="*/ 2147483647 w 128"/>
                  <a:gd name="T5" fmla="*/ 2147483647 h 154"/>
                  <a:gd name="T6" fmla="*/ 2147483647 w 128"/>
                  <a:gd name="T7" fmla="*/ 2147483647 h 154"/>
                  <a:gd name="T8" fmla="*/ 2147483647 w 128"/>
                  <a:gd name="T9" fmla="*/ 2147483647 h 154"/>
                  <a:gd name="T10" fmla="*/ 2147483647 w 128"/>
                  <a:gd name="T11" fmla="*/ 2147483647 h 154"/>
                  <a:gd name="T12" fmla="*/ 2147483647 w 128"/>
                  <a:gd name="T13" fmla="*/ 2147483647 h 154"/>
                  <a:gd name="T14" fmla="*/ 2147483647 w 128"/>
                  <a:gd name="T15" fmla="*/ 2147483647 h 154"/>
                  <a:gd name="T16" fmla="*/ 2147483647 w 128"/>
                  <a:gd name="T17" fmla="*/ 2147483647 h 154"/>
                  <a:gd name="T18" fmla="*/ 2147483647 w 128"/>
                  <a:gd name="T19" fmla="*/ 2147483647 h 154"/>
                  <a:gd name="T20" fmla="*/ 2147483647 w 128"/>
                  <a:gd name="T21" fmla="*/ 2147483647 h 154"/>
                  <a:gd name="T22" fmla="*/ 2147483647 w 128"/>
                  <a:gd name="T23" fmla="*/ 2147483647 h 154"/>
                  <a:gd name="T24" fmla="*/ 2147483647 w 128"/>
                  <a:gd name="T25" fmla="*/ 0 h 154"/>
                  <a:gd name="T26" fmla="*/ 2147483647 w 128"/>
                  <a:gd name="T27" fmla="*/ 0 h 154"/>
                  <a:gd name="T28" fmla="*/ 0 w 128"/>
                  <a:gd name="T29" fmla="*/ 2147483647 h 154"/>
                  <a:gd name="T30" fmla="*/ 0 w 128"/>
                  <a:gd name="T31" fmla="*/ 2147483647 h 154"/>
                  <a:gd name="T32" fmla="*/ 2147483647 w 128"/>
                  <a:gd name="T33" fmla="*/ 2147483647 h 154"/>
                  <a:gd name="T34" fmla="*/ 2147483647 w 128"/>
                  <a:gd name="T35" fmla="*/ 2147483647 h 154"/>
                  <a:gd name="T36" fmla="*/ 2147483647 w 128"/>
                  <a:gd name="T37" fmla="*/ 2147483647 h 154"/>
                  <a:gd name="T38" fmla="*/ 2147483647 w 128"/>
                  <a:gd name="T39" fmla="*/ 2147483647 h 154"/>
                  <a:gd name="T40" fmla="*/ 2147483647 w 128"/>
                  <a:gd name="T41" fmla="*/ 0 h 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8" h="154">
                    <a:moveTo>
                      <a:pt x="112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5" y="10"/>
                      <a:pt x="118" y="12"/>
                      <a:pt x="118" y="15"/>
                    </a:cubicBezTo>
                    <a:cubicBezTo>
                      <a:pt x="118" y="139"/>
                      <a:pt x="118" y="139"/>
                      <a:pt x="118" y="139"/>
                    </a:cubicBezTo>
                    <a:cubicBezTo>
                      <a:pt x="118" y="142"/>
                      <a:pt x="115" y="144"/>
                      <a:pt x="112" y="144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2" y="144"/>
                      <a:pt x="10" y="142"/>
                      <a:pt x="10" y="139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7"/>
                      <a:pt x="7" y="154"/>
                      <a:pt x="15" y="154"/>
                    </a:cubicBezTo>
                    <a:cubicBezTo>
                      <a:pt x="112" y="154"/>
                      <a:pt x="112" y="154"/>
                      <a:pt x="112" y="154"/>
                    </a:cubicBezTo>
                    <a:cubicBezTo>
                      <a:pt x="121" y="154"/>
                      <a:pt x="128" y="147"/>
                      <a:pt x="128" y="139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7"/>
                      <a:pt x="121" y="0"/>
                      <a:pt x="112" y="0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142" name="Rectangle 13"/>
              <p:cNvSpPr>
                <a:spLocks noChangeArrowheads="1"/>
              </p:cNvSpPr>
              <p:nvPr/>
            </p:nvSpPr>
            <p:spPr bwMode="auto">
              <a:xfrm>
                <a:off x="-1209675" y="3044825"/>
                <a:ext cx="76200" cy="74612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dirty="0"/>
              </a:p>
            </p:txBody>
          </p:sp>
          <p:sp>
            <p:nvSpPr>
              <p:cNvPr id="143" name="Rectangle 14"/>
              <p:cNvSpPr>
                <a:spLocks noChangeArrowheads="1"/>
              </p:cNvSpPr>
              <p:nvPr/>
            </p:nvSpPr>
            <p:spPr bwMode="auto">
              <a:xfrm>
                <a:off x="-1209675" y="3176588"/>
                <a:ext cx="76200" cy="71437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-1209675" y="3303588"/>
                <a:ext cx="76200" cy="74612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dirty="0"/>
              </a:p>
            </p:txBody>
          </p:sp>
          <p:sp>
            <p:nvSpPr>
              <p:cNvPr id="152" name="Rectangle 16"/>
              <p:cNvSpPr>
                <a:spLocks noChangeArrowheads="1"/>
              </p:cNvSpPr>
              <p:nvPr/>
            </p:nvSpPr>
            <p:spPr bwMode="auto">
              <a:xfrm>
                <a:off x="-1096963" y="3067050"/>
                <a:ext cx="192087" cy="30162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dirty="0"/>
              </a:p>
            </p:txBody>
          </p:sp>
          <p:sp>
            <p:nvSpPr>
              <p:cNvPr id="153" name="Rectangle 17"/>
              <p:cNvSpPr>
                <a:spLocks noChangeArrowheads="1"/>
              </p:cNvSpPr>
              <p:nvPr/>
            </p:nvSpPr>
            <p:spPr bwMode="auto">
              <a:xfrm>
                <a:off x="-1096963" y="3198813"/>
                <a:ext cx="192087" cy="25400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dirty="0"/>
              </a:p>
            </p:txBody>
          </p:sp>
          <p:sp>
            <p:nvSpPr>
              <p:cNvPr id="154" name="Rectangle 18"/>
              <p:cNvSpPr>
                <a:spLocks noChangeArrowheads="1"/>
              </p:cNvSpPr>
              <p:nvPr/>
            </p:nvSpPr>
            <p:spPr bwMode="auto">
              <a:xfrm>
                <a:off x="-1096963" y="3325813"/>
                <a:ext cx="192087" cy="30162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dirty="0"/>
              </a:p>
            </p:txBody>
          </p:sp>
          <p:sp>
            <p:nvSpPr>
              <p:cNvPr id="155" name="Freeform 19"/>
              <p:cNvSpPr>
                <a:spLocks/>
              </p:cNvSpPr>
              <p:nvPr/>
            </p:nvSpPr>
            <p:spPr bwMode="auto">
              <a:xfrm>
                <a:off x="-1160463" y="2805113"/>
                <a:ext cx="206375" cy="161925"/>
              </a:xfrm>
              <a:custGeom>
                <a:avLst/>
                <a:gdLst>
                  <a:gd name="T0" fmla="*/ 2147483647 w 55"/>
                  <a:gd name="T1" fmla="*/ 2147483647 h 43"/>
                  <a:gd name="T2" fmla="*/ 2147483647 w 55"/>
                  <a:gd name="T3" fmla="*/ 2147483647 h 43"/>
                  <a:gd name="T4" fmla="*/ 2147483647 w 55"/>
                  <a:gd name="T5" fmla="*/ 2147483647 h 43"/>
                  <a:gd name="T6" fmla="*/ 2147483647 w 55"/>
                  <a:gd name="T7" fmla="*/ 0 h 43"/>
                  <a:gd name="T8" fmla="*/ 2147483647 w 55"/>
                  <a:gd name="T9" fmla="*/ 2147483647 h 43"/>
                  <a:gd name="T10" fmla="*/ 2147483647 w 55"/>
                  <a:gd name="T11" fmla="*/ 2147483647 h 43"/>
                  <a:gd name="T12" fmla="*/ 0 w 55"/>
                  <a:gd name="T13" fmla="*/ 2147483647 h 43"/>
                  <a:gd name="T14" fmla="*/ 0 w 55"/>
                  <a:gd name="T15" fmla="*/ 2147483647 h 43"/>
                  <a:gd name="T16" fmla="*/ 2147483647 w 55"/>
                  <a:gd name="T17" fmla="*/ 2147483647 h 43"/>
                  <a:gd name="T18" fmla="*/ 2147483647 w 55"/>
                  <a:gd name="T19" fmla="*/ 2147483647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55" y="16"/>
                    </a:move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7"/>
                      <a:pt x="37" y="0"/>
                      <a:pt x="28" y="0"/>
                    </a:cubicBezTo>
                    <a:cubicBezTo>
                      <a:pt x="19" y="0"/>
                      <a:pt x="12" y="7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5" y="43"/>
                      <a:pt x="55" y="43"/>
                      <a:pt x="55" y="43"/>
                    </a:cubicBez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dirty="0"/>
              </a:p>
            </p:txBody>
          </p:sp>
        </p:grpSp>
        <p:sp>
          <p:nvSpPr>
            <p:cNvPr id="140" name="Oval 139"/>
            <p:cNvSpPr/>
            <p:nvPr/>
          </p:nvSpPr>
          <p:spPr bwMode="auto">
            <a:xfrm>
              <a:off x="845663" y="3093004"/>
              <a:ext cx="689722" cy="689319"/>
            </a:xfrm>
            <a:prstGeom prst="ellipse">
              <a:avLst/>
            </a:prstGeom>
            <a:noFill/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59" name="Rectangle 158"/>
          <p:cNvSpPr/>
          <p:nvPr/>
        </p:nvSpPr>
        <p:spPr bwMode="auto">
          <a:xfrm>
            <a:off x="3453375" y="5583372"/>
            <a:ext cx="6561556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D9E2E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548640" tIns="81233" rIns="162461" bIns="8123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10">
              <a:defRPr/>
            </a:pPr>
            <a:r>
              <a:rPr lang="en-US" sz="1400" b="1" kern="0" dirty="0">
                <a:solidFill>
                  <a:srgbClr val="79797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APPENDIX</a:t>
            </a:r>
            <a:endParaRPr lang="en-US" sz="1400" b="1" kern="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2689251" y="5753846"/>
            <a:ext cx="764123" cy="133200"/>
            <a:chOff x="2089420" y="5113638"/>
            <a:chExt cx="764123" cy="133200"/>
          </a:xfrm>
        </p:grpSpPr>
        <p:cxnSp>
          <p:nvCxnSpPr>
            <p:cNvPr id="161" name="Straight Connector 160"/>
            <p:cNvCxnSpPr/>
            <p:nvPr/>
          </p:nvCxnSpPr>
          <p:spPr bwMode="auto">
            <a:xfrm>
              <a:off x="2089420" y="5180097"/>
              <a:ext cx="7641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2" name="Rounded Rectangle 161"/>
            <p:cNvSpPr/>
            <p:nvPr/>
          </p:nvSpPr>
          <p:spPr bwMode="auto">
            <a:xfrm>
              <a:off x="2224379" y="5113638"/>
              <a:ext cx="494207" cy="133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3" name="Oval 162"/>
          <p:cNvSpPr/>
          <p:nvPr/>
        </p:nvSpPr>
        <p:spPr bwMode="auto">
          <a:xfrm>
            <a:off x="2231404" y="5584197"/>
            <a:ext cx="468000" cy="468000"/>
          </a:xfrm>
          <a:prstGeom prst="ellipse">
            <a:avLst/>
          </a:prstGeom>
          <a:solidFill>
            <a:srgbClr val="F8952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endParaRPr lang="en-IN" sz="1900" b="1" kern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03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 bwMode="auto">
          <a:xfrm>
            <a:off x="2906397" y="3154170"/>
            <a:ext cx="7620000" cy="1005840"/>
          </a:xfrm>
          <a:prstGeom prst="rect">
            <a:avLst/>
          </a:prstGeom>
          <a:solidFill>
            <a:srgbClr val="CDAA15"/>
          </a:solidFill>
          <a:ln>
            <a:headEnd type="none" w="sm" len="sm"/>
            <a:tailEnd type="triangl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81063" y="3472424"/>
            <a:ext cx="184731" cy="369332"/>
          </a:xfrm>
          <a:prstGeom prst="rect">
            <a:avLst/>
          </a:prstGeom>
          <a:solidFill>
            <a:srgbClr val="EBCB38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906397" y="4653907"/>
            <a:ext cx="7620000" cy="1005840"/>
          </a:xfrm>
          <a:prstGeom prst="rect">
            <a:avLst/>
          </a:prstGeom>
          <a:solidFill>
            <a:srgbClr val="E66914"/>
          </a:solidFill>
          <a:ln>
            <a:headEnd type="none" w="sm" len="sm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27715" y="4972161"/>
            <a:ext cx="184731" cy="369332"/>
          </a:xfrm>
          <a:prstGeom prst="rect">
            <a:avLst/>
          </a:prstGeom>
          <a:solidFill>
            <a:srgbClr val="ED7D31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906397" y="1551179"/>
            <a:ext cx="7620000" cy="1005840"/>
          </a:xfrm>
          <a:prstGeom prst="rect">
            <a:avLst/>
          </a:prstGeom>
          <a:solidFill>
            <a:srgbClr val="70AD47"/>
          </a:solidFill>
          <a:ln>
            <a:headEnd type="none" w="sm" len="sm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Offering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 bwMode="auto">
          <a:xfrm rot="5400000">
            <a:off x="7583691" y="3017010"/>
            <a:ext cx="4114800" cy="1188720"/>
          </a:xfrm>
          <a:prstGeom prst="rect">
            <a:avLst/>
          </a:prstGeom>
          <a:solidFill>
            <a:srgbClr val="64DAAD"/>
          </a:solidFill>
          <a:ln>
            <a:headEnd type="none" w="sm" len="sm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 rot="5400000">
            <a:off x="47319" y="3017010"/>
            <a:ext cx="4114800" cy="1188720"/>
          </a:xfrm>
          <a:prstGeom prst="rect">
            <a:avLst/>
          </a:prstGeom>
          <a:solidFill>
            <a:srgbClr val="6BA7CF"/>
          </a:solidFill>
          <a:ln>
            <a:headEnd type="none" w="sm" len="sm"/>
            <a:tailEnd type="triangl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2012354" y="3426704"/>
            <a:ext cx="184731" cy="369332"/>
          </a:xfrm>
          <a:prstGeom prst="rect">
            <a:avLst/>
          </a:prstGeom>
          <a:solidFill>
            <a:srgbClr val="6BA7CF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94098" y="1662172"/>
            <a:ext cx="3721386" cy="707886"/>
            <a:chOff x="3294098" y="1662172"/>
            <a:chExt cx="3721386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4528585" y="1662172"/>
              <a:ext cx="24868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App Dev</a:t>
              </a:r>
              <a:endParaRPr lang="en-US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98" y="1681810"/>
              <a:ext cx="1159434" cy="68824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528585" y="3254053"/>
            <a:ext cx="2260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Testing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98" y="3273691"/>
            <a:ext cx="1159434" cy="68824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94098" y="4768183"/>
            <a:ext cx="3541080" cy="707886"/>
            <a:chOff x="3294098" y="1662172"/>
            <a:chExt cx="3541080" cy="707886"/>
          </a:xfrm>
        </p:grpSpPr>
        <p:sp>
          <p:nvSpPr>
            <p:cNvPr id="27" name="TextBox 26"/>
            <p:cNvSpPr txBox="1"/>
            <p:nvPr/>
          </p:nvSpPr>
          <p:spPr>
            <a:xfrm>
              <a:off x="4528585" y="1662172"/>
              <a:ext cx="23065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DevOps</a:t>
              </a:r>
              <a:endParaRPr lang="en-US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98" y="1681810"/>
              <a:ext cx="1159434" cy="68824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 rot="16200000">
            <a:off x="10728" y="3107486"/>
            <a:ext cx="4247785" cy="688248"/>
            <a:chOff x="3294098" y="1681810"/>
            <a:chExt cx="4247785" cy="688248"/>
          </a:xfrm>
        </p:grpSpPr>
        <p:sp>
          <p:nvSpPr>
            <p:cNvPr id="33" name="TextBox 32"/>
            <p:cNvSpPr txBox="1"/>
            <p:nvPr/>
          </p:nvSpPr>
          <p:spPr>
            <a:xfrm>
              <a:off x="4453532" y="1788396"/>
              <a:ext cx="308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Architecture</a:t>
              </a:r>
              <a:endParaRPr lang="en-US" sz="2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98" y="1681810"/>
              <a:ext cx="1159434" cy="688248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 rot="5400000">
            <a:off x="8028046" y="2965923"/>
            <a:ext cx="3290349" cy="722130"/>
            <a:chOff x="3294098" y="1681810"/>
            <a:chExt cx="3290349" cy="722130"/>
          </a:xfrm>
        </p:grpSpPr>
        <p:sp>
          <p:nvSpPr>
            <p:cNvPr id="36" name="TextBox 35"/>
            <p:cNvSpPr txBox="1"/>
            <p:nvPr/>
          </p:nvSpPr>
          <p:spPr>
            <a:xfrm>
              <a:off x="4453533" y="1696054"/>
              <a:ext cx="2130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CALM</a:t>
              </a:r>
              <a:endParaRPr lang="en-US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98" y="1681810"/>
              <a:ext cx="1159434" cy="68824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5875">
            <a:off x="9237653" y="4652883"/>
            <a:ext cx="929267" cy="921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26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630" y="-16165"/>
            <a:ext cx="12195629" cy="5923502"/>
            <a:chOff x="-3630" y="-84405"/>
            <a:chExt cx="12195629" cy="5923502"/>
          </a:xfrm>
        </p:grpSpPr>
        <p:sp>
          <p:nvSpPr>
            <p:cNvPr id="33" name="Rectangle 32"/>
            <p:cNvSpPr/>
            <p:nvPr/>
          </p:nvSpPr>
          <p:spPr>
            <a:xfrm>
              <a:off x="-3630" y="-84405"/>
              <a:ext cx="12195629" cy="5923502"/>
            </a:xfrm>
            <a:prstGeom prst="rect">
              <a:avLst/>
            </a:prstGeom>
            <a:blipFill dpi="0" rotWithShape="1">
              <a:blip r:embed="rId3">
                <a:alphaModFix amt="29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397312" y="1234476"/>
              <a:ext cx="3283634" cy="4389855"/>
              <a:chOff x="497608" y="1388615"/>
              <a:chExt cx="3020291" cy="4669285"/>
            </a:xfrm>
            <a:effectLst/>
          </p:grpSpPr>
          <p:sp>
            <p:nvSpPr>
              <p:cNvPr id="46" name="Rectangle 45"/>
              <p:cNvSpPr/>
              <p:nvPr/>
            </p:nvSpPr>
            <p:spPr>
              <a:xfrm>
                <a:off x="497608" y="1388615"/>
                <a:ext cx="3020291" cy="1570181"/>
              </a:xfrm>
              <a:prstGeom prst="rect">
                <a:avLst/>
              </a:prstGeom>
              <a:solidFill>
                <a:srgbClr val="EBCB3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Enterprise Cloud Strategy &amp; Roadmap Planning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7608" y="2958796"/>
                <a:ext cx="3020291" cy="29467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97608" y="5905500"/>
                <a:ext cx="3020291" cy="152400"/>
              </a:xfrm>
              <a:prstGeom prst="rect">
                <a:avLst/>
              </a:prstGeom>
              <a:solidFill>
                <a:srgbClr val="EBCB3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69385" y="1234476"/>
              <a:ext cx="3283634" cy="4389855"/>
              <a:chOff x="497608" y="1388615"/>
              <a:chExt cx="3020291" cy="4669285"/>
            </a:xfrm>
            <a:effectLst/>
          </p:grpSpPr>
          <p:sp>
            <p:nvSpPr>
              <p:cNvPr id="43" name="Rectangle 42"/>
              <p:cNvSpPr/>
              <p:nvPr/>
            </p:nvSpPr>
            <p:spPr>
              <a:xfrm>
                <a:off x="497608" y="1388615"/>
                <a:ext cx="3020291" cy="157018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Assessment of Cloud Readiness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7608" y="2958796"/>
                <a:ext cx="3020291" cy="29467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97608" y="5905500"/>
                <a:ext cx="3020291" cy="152400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125263" y="1234476"/>
              <a:ext cx="3283634" cy="4389855"/>
              <a:chOff x="497608" y="1388615"/>
              <a:chExt cx="3020291" cy="466928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97608" y="1388615"/>
                <a:ext cx="3020291" cy="1570181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Tools Selection for RAD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97608" y="2958796"/>
                <a:ext cx="3020291" cy="29467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97608" y="5905500"/>
                <a:ext cx="3020291" cy="1524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06378" y="2702952"/>
              <a:ext cx="3062441" cy="267318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Workshop on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Cloud Concepts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Business Benefits &amp; Requirements on new Apps</a:t>
              </a:r>
            </a:p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Assessments on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Feasibility, Architecture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Service Evaluation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Cost, Time and Risks</a:t>
              </a:r>
            </a:p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Planning on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Business Benefit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Transition Planning</a:t>
              </a:r>
            </a:p>
            <a:p>
              <a:pPr marL="171450" marR="0" lvl="0" indent="-17145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Business Case</a:t>
              </a: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37223" y="2724996"/>
              <a:ext cx="3073920" cy="22598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Workshop to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Establish Scope &amp; Approach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Set Strategic Vision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Identify &amp; Prioritize Capabilities</a:t>
              </a: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 to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Profile Capabilities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Recommend Deployment </a:t>
              </a:r>
              <a:r>
                <a:rPr kumimoji="0" lang="en-I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Pattern</a:t>
              </a:r>
            </a:p>
            <a:p>
              <a:pPr marL="171450" indent="-171450" defTabSz="8001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IN" sz="1200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Recommend Migration Approaches</a:t>
              </a: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Define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Opportunity &amp; Priority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Business Transformation Roadmap</a:t>
              </a: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8734" y="2724996"/>
              <a:ext cx="2743200" cy="22598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Analyse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Business and Technology </a:t>
              </a:r>
              <a:r>
                <a:rPr kumimoji="0" lang="en-I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needs</a:t>
              </a:r>
            </a:p>
            <a:p>
              <a:pPr marL="171450" indent="-171450" defTabSz="80010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IN" sz="1200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Migration </a:t>
              </a:r>
              <a:r>
                <a:rPr lang="en-IN" sz="1200" kern="0" dirty="0" smtClean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needs</a:t>
              </a: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Cost-Benefit</a:t>
              </a: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Licensing, Upgrade &amp; Support</a:t>
              </a:r>
            </a:p>
            <a:p>
              <a:pPr lvl="0" defTabSz="800100"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IN" sz="120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Evaluation</a:t>
              </a:r>
              <a:endParaRPr lang="en-IN" sz="160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0" indent="-171450" defTabSz="80010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IN" sz="1200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Proof of Concept</a:t>
              </a:r>
            </a:p>
            <a:p>
              <a:pPr marL="171450" lvl="0" indent="-171450" defTabSz="80010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IN" sz="1200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Pilot</a:t>
              </a:r>
            </a:p>
            <a:p>
              <a:pPr marL="171450" lvl="0" indent="-171450" defTabSz="80010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IN" sz="1200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Due Diligence</a:t>
              </a:r>
            </a:p>
            <a:p>
              <a:pPr marL="171450" lvl="0" indent="-171450" defTabSz="80010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endParaRPr lang="en-IN" sz="1200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marR="0" lvl="0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285750" marR="0" lvl="0" indent="-2857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-3629" y="-84405"/>
            <a:ext cx="12195629" cy="6384527"/>
            <a:chOff x="-3629" y="-84405"/>
            <a:chExt cx="12195629" cy="6384527"/>
          </a:xfrm>
        </p:grpSpPr>
        <p:grpSp>
          <p:nvGrpSpPr>
            <p:cNvPr id="65" name="Group 64"/>
            <p:cNvGrpSpPr/>
            <p:nvPr/>
          </p:nvGrpSpPr>
          <p:grpSpPr>
            <a:xfrm>
              <a:off x="-3629" y="-84405"/>
              <a:ext cx="12195629" cy="6384527"/>
              <a:chOff x="-3629" y="-84405"/>
              <a:chExt cx="12195629" cy="638452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3629" y="-84405"/>
                <a:ext cx="12192000" cy="5923502"/>
              </a:xfrm>
              <a:prstGeom prst="rect">
                <a:avLst/>
              </a:prstGeom>
              <a:blipFill dpi="0" rotWithShape="1">
                <a:blip r:embed="rId2">
                  <a:alphaModFix amt="29000"/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3629" y="1234476"/>
                <a:ext cx="12195629" cy="5065646"/>
                <a:chOff x="-3629" y="1234476"/>
                <a:chExt cx="12195629" cy="5065646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4397312" y="1234476"/>
                  <a:ext cx="3283634" cy="4206973"/>
                  <a:chOff x="497608" y="1388615"/>
                  <a:chExt cx="3020291" cy="4669285"/>
                </a:xfrm>
                <a:effectLst/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497608" y="1388615"/>
                    <a:ext cx="3020291" cy="1570181"/>
                  </a:xfrm>
                  <a:prstGeom prst="rect">
                    <a:avLst/>
                  </a:prstGeom>
                  <a:solidFill>
                    <a:srgbClr val="64DAA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PaaS App Dev on Azure</a:t>
                    </a: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497608" y="2958796"/>
                    <a:ext cx="3020291" cy="294670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497608" y="5905500"/>
                    <a:ext cx="3020291" cy="152400"/>
                  </a:xfrm>
                  <a:prstGeom prst="rect">
                    <a:avLst/>
                  </a:prstGeom>
                  <a:solidFill>
                    <a:srgbClr val="64DAAD"/>
                  </a:solidFill>
                  <a:ln w="12700" cap="flat" cmpd="sng" algn="ctr">
                    <a:solidFill>
                      <a:srgbClr val="64DAA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669385" y="1234476"/>
                  <a:ext cx="3283634" cy="4206973"/>
                  <a:chOff x="497608" y="1388615"/>
                  <a:chExt cx="3020291" cy="4669285"/>
                </a:xfrm>
                <a:effectLst/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497608" y="1388615"/>
                    <a:ext cx="3020291" cy="1570181"/>
                  </a:xfrm>
                  <a:prstGeom prst="rect">
                    <a:avLst/>
                  </a:prstGeom>
                  <a:solidFill>
                    <a:srgbClr val="6BA7C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Micro Services &amp; API Dev on Azure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497608" y="2958796"/>
                    <a:ext cx="3020291" cy="294670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497608" y="5905500"/>
                    <a:ext cx="3020291" cy="152400"/>
                  </a:xfrm>
                  <a:prstGeom prst="rect">
                    <a:avLst/>
                  </a:prstGeom>
                  <a:solidFill>
                    <a:srgbClr val="6BA7C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8125263" y="1234476"/>
                  <a:ext cx="3283634" cy="4206973"/>
                  <a:chOff x="497608" y="1388615"/>
                  <a:chExt cx="3020291" cy="4669285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497608" y="1388615"/>
                    <a:ext cx="3020291" cy="1570181"/>
                  </a:xfrm>
                  <a:prstGeom prst="rect">
                    <a:avLst/>
                  </a:prstGeom>
                  <a:solidFill>
                    <a:srgbClr val="ADC57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Server less App Dev on Azure</a:t>
                    </a: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497608" y="2958796"/>
                    <a:ext cx="3020291" cy="294670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497608" y="5905500"/>
                    <a:ext cx="3020291" cy="152400"/>
                  </a:xfrm>
                  <a:prstGeom prst="rect">
                    <a:avLst/>
                  </a:prstGeom>
                  <a:solidFill>
                    <a:srgbClr val="ADC57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706378" y="2713675"/>
                  <a:ext cx="3062441" cy="26731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/>
              </p:spPr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Microservices using Azure Container Service and using Azure Service Fabric</a:t>
                  </a:r>
                </a:p>
                <a:p>
                  <a:pPr marL="171450" lvl="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Load Balancer</a:t>
                  </a:r>
                </a:p>
                <a:p>
                  <a:pPr marL="171450" lvl="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Public nodes</a:t>
                  </a:r>
                </a:p>
                <a:p>
                  <a:pPr marL="171450" lvl="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Backend nodes</a:t>
                  </a:r>
                </a:p>
                <a:p>
                  <a:pPr marL="171450" lvl="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API Gateway</a:t>
                  </a:r>
                </a:p>
                <a:p>
                  <a:pPr marL="171450" lvl="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Service Fabric Cluster</a:t>
                  </a:r>
                </a:p>
                <a:p>
                  <a:pPr marL="171450" lvl="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Management VMs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423438" y="2709593"/>
                  <a:ext cx="3073920" cy="2259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/>
              </p:spPr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defRPr/>
                  </a:pP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PaaS App Dev on following areas</a:t>
                  </a:r>
                </a:p>
                <a:p>
                  <a:pPr marL="17145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App Services</a:t>
                  </a:r>
                </a:p>
                <a:p>
                  <a:pPr marL="17145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Cognitive Services</a:t>
                  </a:r>
                </a:p>
                <a:p>
                  <a:pPr marL="17145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Bot Services</a:t>
                  </a:r>
                </a:p>
                <a:p>
                  <a:pPr marL="17145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Machine Learning</a:t>
                  </a:r>
                </a:p>
                <a:p>
                  <a:pPr marL="171450" indent="-171450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Azure </a:t>
                  </a:r>
                  <a:r>
                    <a:rPr lang="en-IN" sz="1200" kern="0" dirty="0" err="1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IoT</a:t>
                  </a:r>
                  <a:r>
                    <a:rPr lang="en-IN" sz="1200" kern="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</a:p>
                <a:p>
                  <a:pPr lvl="0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IN" sz="160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178733" y="2709593"/>
                  <a:ext cx="3107575" cy="2259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/>
              </p:spPr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Development of </a:t>
                  </a:r>
                </a:p>
                <a:p>
                  <a:pPr marL="171450" marR="0" lvl="0" indent="-171450" defTabSz="914400" eaLnBrk="1" fontAlgn="auto" latinLnBrk="0" hangingPunct="1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Azure Function</a:t>
                  </a:r>
                </a:p>
                <a:p>
                  <a:pPr marL="171450" marR="0" lvl="0" indent="-171450" defTabSz="914400" eaLnBrk="1" fontAlgn="auto" latinLnBrk="0" hangingPunct="1">
                    <a:lnSpc>
                      <a:spcPct val="110000"/>
                    </a:lnSpc>
                    <a:spcBef>
                      <a:spcPts val="133"/>
                    </a:spcBef>
                    <a:spcAft>
                      <a:spcPts val="133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Azure Batch</a:t>
                  </a:r>
                </a:p>
                <a:p>
                  <a:pPr marL="285750" marR="0" lvl="0" indent="-285750" defTabSz="8001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I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  <a:p>
                  <a:pPr marL="0" marR="0" lvl="0" indent="0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0" y="4558399"/>
                  <a:ext cx="12188371" cy="448366"/>
                </a:xfrm>
                <a:prstGeom prst="rect">
                  <a:avLst/>
                </a:prstGeom>
                <a:solidFill>
                  <a:srgbClr val="99CCFF">
                    <a:alpha val="77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10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58FAB07-C5A1-4584-9D36-6A1704A0C0A7}"/>
                    </a:ext>
                  </a:extLst>
                </p:cNvPr>
                <p:cNvSpPr txBox="1"/>
                <p:nvPr/>
              </p:nvSpPr>
              <p:spPr>
                <a:xfrm>
                  <a:off x="3652269" y="4634128"/>
                  <a:ext cx="42508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ADvantage</a:t>
                  </a:r>
                  <a:r>
                    <a:rPr kumimoji="0" lang="en-I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 Code - ADC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-3629" y="5006765"/>
                  <a:ext cx="12192000" cy="644830"/>
                </a:xfrm>
                <a:prstGeom prst="rect">
                  <a:avLst/>
                </a:prstGeom>
                <a:solidFill>
                  <a:srgbClr val="D9B04B">
                    <a:alpha val="7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  <a:p>
                  <a:pPr marL="0" marR="0" lvl="1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5823" y="4871516"/>
                  <a:ext cx="1525548" cy="915329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1985554" y="5069189"/>
                  <a:ext cx="49800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End-to-end agility in application life cycle: dev, test, and deployment</a:t>
                  </a:r>
                </a:p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Automation for cost effective build and release</a:t>
                  </a:r>
                  <a:endPara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8663587" y="5039515"/>
                  <a:ext cx="2137865" cy="532042"/>
                </a:xfrm>
                <a:custGeom>
                  <a:avLst/>
                  <a:gdLst>
                    <a:gd name="connsiteX0" fmla="*/ 0 w 3845569"/>
                    <a:gd name="connsiteY0" fmla="*/ 0 h 1976400"/>
                    <a:gd name="connsiteX1" fmla="*/ 3845569 w 3845569"/>
                    <a:gd name="connsiteY1" fmla="*/ 0 h 1976400"/>
                    <a:gd name="connsiteX2" fmla="*/ 3845569 w 3845569"/>
                    <a:gd name="connsiteY2" fmla="*/ 1976400 h 1976400"/>
                    <a:gd name="connsiteX3" fmla="*/ 0 w 3845569"/>
                    <a:gd name="connsiteY3" fmla="*/ 1976400 h 1976400"/>
                    <a:gd name="connsiteX4" fmla="*/ 0 w 3845569"/>
                    <a:gd name="connsiteY4" fmla="*/ 0 h 19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5569" h="1976400">
                      <a:moveTo>
                        <a:pt x="0" y="0"/>
                      </a:moveTo>
                      <a:lnTo>
                        <a:pt x="3845569" y="0"/>
                      </a:lnTo>
                      <a:lnTo>
                        <a:pt x="3845569" y="1976400"/>
                      </a:lnTo>
                      <a:lnTo>
                        <a:pt x="0" y="1976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spcFirstLastPara="0" vert="horz" wrap="square" lIns="71101" tIns="71101" rIns="94802" bIns="106652" numCol="1" spcCol="1270" anchor="t" anchorCtr="0">
                  <a:noAutofit/>
                </a:bodyPr>
                <a:lstStyle/>
                <a:p>
                  <a:pPr marL="228594" marR="0" lvl="0" indent="-228594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v"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Azure DevOps</a:t>
                  </a:r>
                </a:p>
                <a:p>
                  <a:pPr marL="228594" marR="0" lvl="0" indent="-228594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v"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ALMSmart, AD-ALM</a:t>
                  </a:r>
                  <a:endParaRPr kumimoji="0" lang="en-I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0" y="5655292"/>
                  <a:ext cx="12192000" cy="644830"/>
                </a:xfrm>
                <a:prstGeom prst="rect">
                  <a:avLst/>
                </a:prstGeom>
                <a:solidFill>
                  <a:srgbClr val="64DAAD">
                    <a:alpha val="7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  <a:p>
                  <a:pPr marL="0" marR="0" lvl="1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58FAB07-C5A1-4584-9D36-6A1704A0C0A7}"/>
                    </a:ext>
                  </a:extLst>
                </p:cNvPr>
                <p:cNvSpPr txBox="1"/>
                <p:nvPr/>
              </p:nvSpPr>
              <p:spPr>
                <a:xfrm>
                  <a:off x="1047759" y="5765862"/>
                  <a:ext cx="18142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Key Customers</a:t>
                  </a:r>
                </a:p>
              </p:txBody>
            </p:sp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2904" y="5685495"/>
                  <a:ext cx="910044" cy="50558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4786" y="5646071"/>
                  <a:ext cx="518425" cy="547608"/>
                </a:xfrm>
                <a:prstGeom prst="rect">
                  <a:avLst/>
                </a:prstGeom>
              </p:spPr>
            </p:pic>
          </p:grpSp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128" y="5708410"/>
              <a:ext cx="1281889" cy="5587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Application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31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629" y="-84405"/>
            <a:ext cx="12195629" cy="6384527"/>
            <a:chOff x="-3629" y="-84405"/>
            <a:chExt cx="12195629" cy="6384527"/>
          </a:xfrm>
        </p:grpSpPr>
        <p:sp>
          <p:nvSpPr>
            <p:cNvPr id="76" name="Rectangle 75"/>
            <p:cNvSpPr/>
            <p:nvPr/>
          </p:nvSpPr>
          <p:spPr>
            <a:xfrm>
              <a:off x="-3629" y="-84405"/>
              <a:ext cx="12192000" cy="5923502"/>
            </a:xfrm>
            <a:prstGeom prst="rect">
              <a:avLst/>
            </a:prstGeom>
            <a:blipFill dpi="0" rotWithShape="1">
              <a:blip r:embed="rId3">
                <a:alphaModFix amt="29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>
                <a:defRPr/>
              </a:pPr>
              <a:endParaRPr lang="en-US" sz="1200" kern="0" dirty="0">
                <a:solidFill>
                  <a:prstClr val="white"/>
                </a:solidFill>
                <a:latin typeface="Segoe UI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-3629" y="1234476"/>
              <a:ext cx="12195629" cy="5065646"/>
              <a:chOff x="-3629" y="1234476"/>
              <a:chExt cx="12195629" cy="506564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397312" y="1234476"/>
                <a:ext cx="3283634" cy="4206973"/>
                <a:chOff x="497608" y="1388615"/>
                <a:chExt cx="3020291" cy="4669285"/>
              </a:xfrm>
              <a:effectLst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497608" y="1388615"/>
                  <a:ext cx="3020291" cy="1570181"/>
                </a:xfrm>
                <a:prstGeom prst="rect">
                  <a:avLst/>
                </a:prstGeom>
                <a:solidFill>
                  <a:srgbClr val="64DA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Migrate to Azure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497608" y="2958796"/>
                  <a:ext cx="3020291" cy="294670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97608" y="5905500"/>
                  <a:ext cx="3020291" cy="152400"/>
                </a:xfrm>
                <a:prstGeom prst="rect">
                  <a:avLst/>
                </a:prstGeom>
                <a:solidFill>
                  <a:srgbClr val="64DAAD"/>
                </a:solidFill>
                <a:ln w="12700" cap="flat" cmpd="sng" algn="ctr">
                  <a:solidFill>
                    <a:srgbClr val="64DAA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669385" y="1234476"/>
                <a:ext cx="3283634" cy="4206973"/>
                <a:chOff x="497608" y="1388615"/>
                <a:chExt cx="3020291" cy="4669285"/>
              </a:xfrm>
              <a:effectLst/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497608" y="1388615"/>
                  <a:ext cx="3020291" cy="1570181"/>
                </a:xfrm>
                <a:prstGeom prst="rect">
                  <a:avLst/>
                </a:prstGeom>
                <a:solidFill>
                  <a:srgbClr val="6BA7C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noProof="0" dirty="0" smtClean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Modernization of </a:t>
                  </a:r>
                  <a:r>
                    <a:rPr lang="en-US" sz="2400" b="1" kern="0" noProof="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Monolithic </a:t>
                  </a:r>
                  <a:r>
                    <a:rPr lang="en-US" sz="2400" b="1" kern="0" noProof="0" dirty="0" smtClean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Application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97608" y="2958796"/>
                  <a:ext cx="3020291" cy="294670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97608" y="5905500"/>
                  <a:ext cx="3020291" cy="152400"/>
                </a:xfrm>
                <a:prstGeom prst="rect">
                  <a:avLst/>
                </a:prstGeom>
                <a:solidFill>
                  <a:srgbClr val="6BA7C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8125263" y="1234476"/>
                <a:ext cx="3283634" cy="4206973"/>
                <a:chOff x="497608" y="1388615"/>
                <a:chExt cx="3020291" cy="4669285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497608" y="1388615"/>
                  <a:ext cx="3020291" cy="1570181"/>
                </a:xfrm>
                <a:prstGeom prst="rect">
                  <a:avLst/>
                </a:prstGeom>
                <a:solidFill>
                  <a:srgbClr val="ADC57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noProof="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Data Migration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97608" y="2958796"/>
                  <a:ext cx="3020291" cy="294670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97608" y="5905500"/>
                  <a:ext cx="3020291" cy="152400"/>
                </a:xfrm>
                <a:prstGeom prst="rect">
                  <a:avLst/>
                </a:prstGeom>
                <a:solidFill>
                  <a:srgbClr val="ADC57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706378" y="2768267"/>
                <a:ext cx="3062441" cy="2673182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Analysis of Monolithic applications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Code redevelopment (Focus on Reusability)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Adopt Evolutionary Design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Implementation using Azure Service Fabric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423438" y="2764185"/>
                <a:ext cx="3073920" cy="225987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marL="171450" lvl="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N" sz="1200" dirty="0" err="1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Rehost</a:t>
                </a:r>
                <a:endParaRPr lang="en-IN" sz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71450" lvl="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N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Revise</a:t>
                </a:r>
              </a:p>
              <a:p>
                <a:pPr marL="171450" lvl="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N" sz="1200" dirty="0" err="1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Replatform</a:t>
                </a:r>
                <a:endParaRPr lang="en-IN" sz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71450" lvl="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N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Refactor</a:t>
                </a:r>
              </a:p>
              <a:p>
                <a:pPr marL="171450" lvl="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N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Rebuild</a:t>
                </a:r>
              </a:p>
              <a:p>
                <a:pPr lvl="0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1600" b="1" kern="120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178733" y="2764185"/>
                <a:ext cx="3107575" cy="225987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Migrate to SQL Azure using tools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Installation, configuration of SQL Server within Azure VM and migrate data there.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Installation, configuration of Respective DB Server within Azure VM and migrate data there.</a:t>
                </a:r>
              </a:p>
              <a:p>
                <a:pPr marL="171450" indent="-171450">
                  <a:lnSpc>
                    <a:spcPct val="110000"/>
                  </a:lnSpc>
                  <a:spcBef>
                    <a:spcPts val="133"/>
                  </a:spcBef>
                  <a:spcAft>
                    <a:spcPts val="133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No-SQL, Mongo DB etc.</a:t>
                </a:r>
              </a:p>
              <a:p>
                <a:pPr marL="285750" lvl="0" indent="-285750" defTabSz="800100" rtl="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IN" sz="1200" b="0" kern="120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1600" b="1" kern="120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0" y="4558399"/>
                <a:ext cx="12188371" cy="448366"/>
              </a:xfrm>
              <a:prstGeom prst="rect">
                <a:avLst/>
              </a:prstGeom>
              <a:solidFill>
                <a:srgbClr val="99CCFF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03">
                  <a:defRPr/>
                </a:pPr>
                <a:endParaRPr lang="en-IN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8FAB07-C5A1-4584-9D36-6A1704A0C0A7}"/>
                  </a:ext>
                </a:extLst>
              </p:cNvPr>
              <p:cNvSpPr txBox="1"/>
              <p:nvPr/>
            </p:nvSpPr>
            <p:spPr>
              <a:xfrm>
                <a:off x="3652269" y="4634128"/>
                <a:ext cx="4250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ADvantage Migrate - ATMA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-3629" y="5006765"/>
                <a:ext cx="12192000" cy="644830"/>
              </a:xfrm>
              <a:prstGeom prst="rect">
                <a:avLst/>
              </a:prstGeom>
              <a:solidFill>
                <a:srgbClr val="D9B04B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/>
                <a:endParaRPr lang="en-IN" kern="0" dirty="0">
                  <a:solidFill>
                    <a:srgbClr val="FFFFFF"/>
                  </a:solidFill>
                  <a:latin typeface="Calibri"/>
                </a:endParaRPr>
              </a:p>
              <a:p>
                <a:pPr lvl="1"/>
                <a:r>
                  <a:rPr lang="en-IN" dirty="0"/>
                  <a:t> </a:t>
                </a:r>
              </a:p>
              <a:p>
                <a:pPr algn="ctr" defTabSz="457200"/>
                <a:endParaRPr lang="en-IN" kern="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27" y="4902204"/>
                <a:ext cx="1334537" cy="800722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1985554" y="5069189"/>
                <a:ext cx="49800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End-to-end agility in application life cycle: dev, test, and deployment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Automation for cost effective build and release</a:t>
                </a:r>
                <a:endParaRPr lang="en-IN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8663587" y="5039515"/>
                <a:ext cx="2137865" cy="532042"/>
              </a:xfrm>
              <a:custGeom>
                <a:avLst/>
                <a:gdLst>
                  <a:gd name="connsiteX0" fmla="*/ 0 w 3845569"/>
                  <a:gd name="connsiteY0" fmla="*/ 0 h 1976400"/>
                  <a:gd name="connsiteX1" fmla="*/ 3845569 w 3845569"/>
                  <a:gd name="connsiteY1" fmla="*/ 0 h 1976400"/>
                  <a:gd name="connsiteX2" fmla="*/ 3845569 w 3845569"/>
                  <a:gd name="connsiteY2" fmla="*/ 1976400 h 1976400"/>
                  <a:gd name="connsiteX3" fmla="*/ 0 w 3845569"/>
                  <a:gd name="connsiteY3" fmla="*/ 1976400 h 1976400"/>
                  <a:gd name="connsiteX4" fmla="*/ 0 w 3845569"/>
                  <a:gd name="connsiteY4" fmla="*/ 0 h 19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5569" h="1976400">
                    <a:moveTo>
                      <a:pt x="0" y="0"/>
                    </a:moveTo>
                    <a:lnTo>
                      <a:pt x="3845569" y="0"/>
                    </a:lnTo>
                    <a:lnTo>
                      <a:pt x="3845569" y="1976400"/>
                    </a:lnTo>
                    <a:lnTo>
                      <a:pt x="0" y="19764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101" tIns="71101" rIns="94802" bIns="106652" numCol="1" spcCol="1270" anchor="t" anchorCtr="0">
                <a:noAutofit/>
              </a:bodyPr>
              <a:lstStyle/>
              <a:p>
                <a:pPr marL="228594" indent="-228594">
                  <a:buFont typeface="Wingdings" panose="05000000000000000000" pitchFamily="2" charset="2"/>
                  <a:buChar char="v"/>
                </a:pPr>
                <a:r>
                  <a:rPr lang="en-US" sz="12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Azure DevOps</a:t>
                </a:r>
              </a:p>
              <a:p>
                <a:pPr marL="228594" indent="-228594">
                  <a:buFont typeface="Wingdings" panose="05000000000000000000" pitchFamily="2" charset="2"/>
                  <a:buChar char="v"/>
                </a:pPr>
                <a:r>
                  <a:rPr lang="en-US" sz="12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ALMSmart, AD-ALM</a:t>
                </a:r>
                <a:endParaRPr lang="en-IN" sz="16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0" y="5655292"/>
                <a:ext cx="12192000" cy="644830"/>
              </a:xfrm>
              <a:prstGeom prst="rect">
                <a:avLst/>
              </a:prstGeom>
              <a:solidFill>
                <a:srgbClr val="64DAA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/>
                <a:endParaRPr lang="en-IN" kern="0" dirty="0">
                  <a:solidFill>
                    <a:srgbClr val="FFFFFF"/>
                  </a:solidFill>
                  <a:latin typeface="Calibri"/>
                </a:endParaRPr>
              </a:p>
              <a:p>
                <a:pPr lvl="1"/>
                <a:r>
                  <a:rPr lang="en-IN" dirty="0"/>
                  <a:t> </a:t>
                </a:r>
              </a:p>
              <a:p>
                <a:pPr algn="ctr" defTabSz="457200"/>
                <a:endParaRPr lang="en-IN" kern="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FAB07-C5A1-4584-9D36-6A1704A0C0A7}"/>
                  </a:ext>
                </a:extLst>
              </p:cNvPr>
              <p:cNvSpPr txBox="1"/>
              <p:nvPr/>
            </p:nvSpPr>
            <p:spPr>
              <a:xfrm>
                <a:off x="1047759" y="5765862"/>
                <a:ext cx="18142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b="1" dirty="0">
                    <a:solidFill>
                      <a:schemeClr val="accent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Key Customers</a:t>
                </a:r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2904" y="5685495"/>
                <a:ext cx="910044" cy="505580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3116" y="5673651"/>
                <a:ext cx="561560" cy="56156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4786" y="5646071"/>
                <a:ext cx="518425" cy="547608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6A06B0A-EA68-46DA-B44B-CADA125B9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12359" y="5700252"/>
                <a:ext cx="521312" cy="50456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 Application </a:t>
            </a:r>
            <a:r>
              <a:rPr lang="en-US" dirty="0" smtClean="0"/>
              <a:t>Development - </a:t>
            </a:r>
            <a:r>
              <a:rPr lang="en-GB" sz="1800" dirty="0" smtClean="0"/>
              <a:t>App Modernization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081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Testing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26955" y="995311"/>
            <a:ext cx="5792081" cy="631478"/>
          </a:xfrm>
          <a:prstGeom prst="roundRect">
            <a:avLst/>
          </a:prstGeom>
          <a:solidFill>
            <a:srgbClr val="E6F2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2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smallest piece of testable software is tested in the application to determine whether it behaves as expected or not. 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1D2C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1743" y="1359379"/>
            <a:ext cx="553998" cy="468849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IN" sz="24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Testing Types </a:t>
            </a:r>
            <a:r>
              <a:rPr lang="en-IN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</a:t>
            </a:r>
            <a:r>
              <a:rPr lang="en-IN" sz="24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 </a:t>
            </a:r>
            <a:endParaRPr lang="en-IN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4790" y="1672585"/>
            <a:ext cx="5792081" cy="631478"/>
          </a:xfrm>
          <a:prstGeom prst="roundRect">
            <a:avLst/>
          </a:prstGeom>
          <a:solidFill>
            <a:srgbClr val="FBE7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D31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the agreed contract for APIs and other resources that are provided by the Microservice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6D3109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34790" y="2349859"/>
            <a:ext cx="5792081" cy="631478"/>
          </a:xfrm>
          <a:prstGeom prst="roundRect">
            <a:avLst/>
          </a:prstGeom>
          <a:solidFill>
            <a:srgbClr val="E4E4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 tests are used to test the communication between services.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4790" y="3022251"/>
            <a:ext cx="5792081" cy="631478"/>
          </a:xfrm>
          <a:prstGeom prst="roundRect">
            <a:avLst/>
          </a:prstGeom>
          <a:solidFill>
            <a:srgbClr val="C6DC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638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End-to-End Testing, Tests a complete flow through the application or Microservice. 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1638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4790" y="4502192"/>
            <a:ext cx="5792081" cy="974820"/>
          </a:xfrm>
          <a:prstGeom prst="roundRect">
            <a:avLst/>
          </a:prstGeom>
          <a:solidFill>
            <a:srgbClr val="DCC5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testing of Microservices is to observe how well the application performs when a high number of calls are made to Microservices or a large amount of data is transferred between individual services on the network.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3617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4790" y="3710753"/>
            <a:ext cx="5792081" cy="736431"/>
          </a:xfrm>
          <a:prstGeom prst="roundRect">
            <a:avLst/>
          </a:prstGeom>
          <a:solidFill>
            <a:srgbClr val="FADB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659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interface testing, or functional testing, is the highest level of testing and includes front-end integration and tests the system as an end-user would use it. 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C659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34790" y="5507635"/>
            <a:ext cx="5792081" cy="736431"/>
          </a:xfrm>
          <a:prstGeom prst="roundRect">
            <a:avLst/>
          </a:prstGeom>
          <a:solidFill>
            <a:srgbClr val="F9D9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33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 testing is the practice of testing a computer system, network or web application to find security vulnerabilities that an attacker could exploit.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833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32534" y="995311"/>
            <a:ext cx="1538824" cy="631478"/>
          </a:xfrm>
          <a:prstGeom prst="roundRect">
            <a:avLst/>
          </a:prstGeom>
          <a:solidFill>
            <a:srgbClr val="3756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0369" y="1672585"/>
            <a:ext cx="1530525" cy="631478"/>
          </a:xfrm>
          <a:prstGeom prst="roundRect">
            <a:avLst/>
          </a:prstGeom>
          <a:solidFill>
            <a:srgbClr val="E669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40370" y="2349859"/>
            <a:ext cx="1530524" cy="631478"/>
          </a:xfrm>
          <a:prstGeom prst="roundRect">
            <a:avLst/>
          </a:prstGeom>
          <a:solidFill>
            <a:srgbClr val="5252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40369" y="3022251"/>
            <a:ext cx="1530525" cy="631478"/>
          </a:xfrm>
          <a:prstGeom prst="roundRect">
            <a:avLst/>
          </a:prstGeom>
          <a:solidFill>
            <a:srgbClr val="1F4E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END-TO-END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40369" y="4502192"/>
            <a:ext cx="1530525" cy="97482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PERFORMANCE/LOAD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40369" y="3710753"/>
            <a:ext cx="1530525" cy="736431"/>
          </a:xfrm>
          <a:prstGeom prst="roundRect">
            <a:avLst/>
          </a:prstGeom>
          <a:solidFill>
            <a:srgbClr val="C659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FUNCTIONAL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40369" y="5507635"/>
            <a:ext cx="1530525" cy="736431"/>
          </a:xfrm>
          <a:prstGeom prst="roundRect">
            <a:avLst/>
          </a:prstGeom>
          <a:solidFill>
            <a:srgbClr val="833C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41055" y="6483280"/>
            <a:ext cx="5614429" cy="274320"/>
            <a:chOff x="1241055" y="6515364"/>
            <a:chExt cx="5614429" cy="182880"/>
          </a:xfrm>
        </p:grpSpPr>
        <p:sp>
          <p:nvSpPr>
            <p:cNvPr id="19" name="Rounded Rectangle 18"/>
            <p:cNvSpPr/>
            <p:nvPr/>
          </p:nvSpPr>
          <p:spPr>
            <a:xfrm>
              <a:off x="1241055" y="6515364"/>
              <a:ext cx="781175" cy="182880"/>
            </a:xfrm>
            <a:prstGeom prst="roundRect">
              <a:avLst/>
            </a:prstGeom>
            <a:solidFill>
              <a:srgbClr val="375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50810" y="6515364"/>
              <a:ext cx="776962" cy="182880"/>
            </a:xfrm>
            <a:prstGeom prst="roundRect">
              <a:avLst/>
            </a:prstGeom>
            <a:solidFill>
              <a:srgbClr val="E669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856352" y="6515364"/>
              <a:ext cx="776962" cy="182880"/>
            </a:xfrm>
            <a:prstGeom prst="roundRect">
              <a:avLst/>
            </a:prstGeom>
            <a:solidFill>
              <a:srgbClr val="5252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INTEGRATION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661894" y="6515364"/>
              <a:ext cx="776962" cy="182880"/>
            </a:xfrm>
            <a:prstGeom prst="roundRect">
              <a:avLst/>
            </a:prstGeom>
            <a:solidFill>
              <a:srgbClr val="1F4E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END-TO-END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67436" y="6515364"/>
              <a:ext cx="776962" cy="182880"/>
            </a:xfrm>
            <a:prstGeom prst="round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PERFORMANCE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272978" y="6515364"/>
              <a:ext cx="776962" cy="182880"/>
            </a:xfrm>
            <a:prstGeom prst="roundRect">
              <a:avLst/>
            </a:prstGeom>
            <a:solidFill>
              <a:srgbClr val="C659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FUNCTIONAL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78522" y="6515364"/>
              <a:ext cx="776962" cy="182880"/>
            </a:xfrm>
            <a:prstGeom prst="roundRect">
              <a:avLst/>
            </a:prstGeom>
            <a:solidFill>
              <a:srgbClr val="833C0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SECURITY</a:t>
              </a:r>
              <a:endParaRPr kumimoji="0" lang="en-IN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5470" y="1050325"/>
            <a:ext cx="4240271" cy="5154775"/>
            <a:chOff x="235470" y="1050325"/>
            <a:chExt cx="4240271" cy="5154775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955343" y="1050325"/>
              <a:ext cx="3421130" cy="133803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1665027" y="5445457"/>
              <a:ext cx="2810714" cy="75964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470" y="2325576"/>
              <a:ext cx="3299552" cy="31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1481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E021-02A3-4DB7-BEDD-1344D216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DevOps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-1" y="1036321"/>
            <a:ext cx="12192001" cy="5382639"/>
            <a:chOff x="-1" y="1036321"/>
            <a:chExt cx="12192001" cy="538263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83AD09-167E-478D-B8BA-79D011B6D7A6}"/>
                </a:ext>
              </a:extLst>
            </p:cNvPr>
            <p:cNvSpPr/>
            <p:nvPr/>
          </p:nvSpPr>
          <p:spPr bwMode="auto">
            <a:xfrm>
              <a:off x="-1" y="1036321"/>
              <a:ext cx="12192001" cy="5049398"/>
            </a:xfrm>
            <a:prstGeom prst="rect">
              <a:avLst/>
            </a:prstGeom>
            <a:gradFill flip="none" rotWithShape="1">
              <a:gsLst>
                <a:gs pos="94000">
                  <a:srgbClr val="BEF0DD"/>
                </a:gs>
                <a:gs pos="46000">
                  <a:srgbClr val="E9D297"/>
                </a:gs>
                <a:gs pos="61000">
                  <a:srgbClr val="CFDDAD"/>
                </a:gs>
                <a:gs pos="0">
                  <a:srgbClr val="BEF0DD"/>
                </a:gs>
              </a:gsLst>
              <a:lin ang="0" scaled="1"/>
              <a:tileRect/>
            </a:gra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9641773" y="2667200"/>
              <a:ext cx="337660" cy="1043255"/>
              <a:chOff x="2636524" y="2939015"/>
              <a:chExt cx="365756" cy="1130063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2636524" y="3703322"/>
                <a:ext cx="365756" cy="365756"/>
                <a:chOff x="2636524" y="3703322"/>
                <a:chExt cx="365756" cy="365756"/>
              </a:xfrm>
            </p:grpSpPr>
            <p:sp>
              <p:nvSpPr>
                <p:cNvPr id="119" name="Oval 118"/>
                <p:cNvSpPr/>
                <p:nvPr/>
              </p:nvSpPr>
              <p:spPr bwMode="auto">
                <a:xfrm>
                  <a:off x="2636524" y="3703322"/>
                  <a:ext cx="365756" cy="3657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D4D4F"/>
                  </a:solidFill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2735582" y="3802380"/>
                  <a:ext cx="167640" cy="167640"/>
                </a:xfrm>
                <a:prstGeom prst="ellipse">
                  <a:avLst/>
                </a:prstGeom>
                <a:solidFill>
                  <a:srgbClr val="15A99D"/>
                </a:solidFill>
                <a:ln w="12700" cap="flat" cmpd="sng" algn="ctr">
                  <a:noFill/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18" name="Straight Connector 117"/>
              <p:cNvCxnSpPr>
                <a:endCxn id="119" idx="0"/>
              </p:cNvCxnSpPr>
              <p:nvPr/>
            </p:nvCxnSpPr>
            <p:spPr bwMode="auto">
              <a:xfrm>
                <a:off x="2819401" y="2939015"/>
                <a:ext cx="1" cy="764307"/>
              </a:xfrm>
              <a:prstGeom prst="line">
                <a:avLst/>
              </a:prstGeom>
              <a:noFill/>
              <a:ln w="12700" cap="flat" cmpd="sng" algn="ctr">
                <a:solidFill>
                  <a:srgbClr val="4D4D4F"/>
                </a:solidFill>
                <a:prstDash val="sysDash"/>
                <a:miter lim="800000"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0" name="TextBox 26"/>
            <p:cNvSpPr txBox="1">
              <a:spLocks noChangeArrowheads="1"/>
            </p:cNvSpPr>
            <p:nvPr/>
          </p:nvSpPr>
          <p:spPr bwMode="auto">
            <a:xfrm>
              <a:off x="1160626" y="3528375"/>
              <a:ext cx="2012426" cy="45708"/>
            </a:xfrm>
            <a:prstGeom prst="rect">
              <a:avLst/>
            </a:prstGeom>
            <a:solidFill>
              <a:srgbClr val="15A99D"/>
            </a:solidFill>
            <a:ln>
              <a:noFill/>
            </a:ln>
            <a:extLst/>
          </p:spPr>
          <p:txBody>
            <a:bodyPr lIns="45708" tIns="548497" rIns="45708" bIns="45708">
              <a:noAutofit/>
            </a:bodyPr>
            <a:lstStyle>
              <a:defPPr>
                <a:defRPr lang="en-US"/>
              </a:defPPr>
              <a:lvl1pPr marL="182825" indent="-182825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 marL="182825" marR="0" lvl="0" indent="-182825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I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1" name="TextBox 27"/>
            <p:cNvSpPr txBox="1">
              <a:spLocks noChangeArrowheads="1"/>
            </p:cNvSpPr>
            <p:nvPr/>
          </p:nvSpPr>
          <p:spPr bwMode="auto">
            <a:xfrm>
              <a:off x="3799988" y="3528375"/>
              <a:ext cx="2012426" cy="45708"/>
            </a:xfrm>
            <a:prstGeom prst="rect">
              <a:avLst/>
            </a:prstGeom>
            <a:solidFill>
              <a:srgbClr val="15A99D"/>
            </a:solidFill>
            <a:ln>
              <a:noFill/>
            </a:ln>
            <a:extLst/>
          </p:spPr>
          <p:txBody>
            <a:bodyPr lIns="45708" tIns="548497" rIns="45708" bIns="45708">
              <a:noAutofit/>
            </a:bodyPr>
            <a:lstStyle>
              <a:defPPr>
                <a:defRPr lang="en-US"/>
              </a:defPPr>
              <a:lvl1pPr marL="182825" indent="-182825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 marL="182825" marR="0" lvl="0" indent="-182825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I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2" name="TextBox 28"/>
            <p:cNvSpPr txBox="1">
              <a:spLocks noChangeArrowheads="1"/>
            </p:cNvSpPr>
            <p:nvPr/>
          </p:nvSpPr>
          <p:spPr bwMode="auto">
            <a:xfrm>
              <a:off x="6321783" y="3528375"/>
              <a:ext cx="2012426" cy="45708"/>
            </a:xfrm>
            <a:prstGeom prst="rect">
              <a:avLst/>
            </a:prstGeom>
            <a:solidFill>
              <a:srgbClr val="15A99D"/>
            </a:solidFill>
            <a:ln>
              <a:noFill/>
            </a:ln>
            <a:extLst/>
          </p:spPr>
          <p:txBody>
            <a:bodyPr lIns="45708" tIns="548497" rIns="45708" bIns="45708">
              <a:noAutofit/>
            </a:bodyPr>
            <a:lstStyle>
              <a:defPPr>
                <a:defRPr lang="en-US"/>
              </a:defPPr>
              <a:lvl1pPr marL="182825" indent="-182825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 marL="182825" marR="0" lvl="0" indent="-182825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I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3" name="TextBox 44"/>
            <p:cNvSpPr txBox="1">
              <a:spLocks noChangeArrowheads="1"/>
            </p:cNvSpPr>
            <p:nvPr/>
          </p:nvSpPr>
          <p:spPr bwMode="auto">
            <a:xfrm>
              <a:off x="8804389" y="3528375"/>
              <a:ext cx="2012426" cy="45708"/>
            </a:xfrm>
            <a:prstGeom prst="rect">
              <a:avLst/>
            </a:prstGeom>
            <a:solidFill>
              <a:srgbClr val="15A99D"/>
            </a:solidFill>
            <a:ln>
              <a:noFill/>
            </a:ln>
            <a:extLst/>
          </p:spPr>
          <p:txBody>
            <a:bodyPr lIns="45708" tIns="548497" rIns="45708" bIns="45708">
              <a:noAutofit/>
            </a:bodyPr>
            <a:lstStyle>
              <a:lvl1pPr marL="227013" indent="-2270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82825" marR="0" lvl="0" indent="-182825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I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44" name="Straight Arrow Connector 43"/>
            <p:cNvCxnSpPr>
              <a:stCxn id="64" idx="6"/>
            </p:cNvCxnSpPr>
            <p:nvPr/>
          </p:nvCxnSpPr>
          <p:spPr>
            <a:xfrm>
              <a:off x="3173051" y="2133028"/>
              <a:ext cx="610128" cy="14095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>
              <a:off x="8115888" y="2147123"/>
              <a:ext cx="65862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1E937C-F4D9-4D65-889F-F35884F2B3BC}"/>
                </a:ext>
              </a:extLst>
            </p:cNvPr>
            <p:cNvSpPr txBox="1"/>
            <p:nvPr/>
          </p:nvSpPr>
          <p:spPr>
            <a:xfrm>
              <a:off x="1229907" y="3787470"/>
              <a:ext cx="206659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Activities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Centralized Version Control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Code Reviews and SCA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CI Pipeline Creation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Migration scripts execution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MSA and service fabrics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Manual Test planning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Automated unit testing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Telemetry Development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Adopt TTD practices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698021" y="1095879"/>
              <a:ext cx="2205710" cy="2067239"/>
              <a:chOff x="3694044" y="1088001"/>
              <a:chExt cx="2205710" cy="2067239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3778757" y="1183625"/>
                <a:ext cx="2026159" cy="188686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4061001" y="1402321"/>
                <a:ext cx="1477277" cy="147727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3694044" y="1088001"/>
                <a:ext cx="2205710" cy="2067239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154369" y="1517900"/>
                <a:ext cx="1252639" cy="1223198"/>
              </a:xfrm>
              <a:custGeom>
                <a:avLst/>
                <a:gdLst>
                  <a:gd name="T0" fmla="*/ 135 w 146"/>
                  <a:gd name="T1" fmla="*/ 77 h 144"/>
                  <a:gd name="T2" fmla="*/ 144 w 146"/>
                  <a:gd name="T3" fmla="*/ 65 h 144"/>
                  <a:gd name="T4" fmla="*/ 143 w 146"/>
                  <a:gd name="T5" fmla="*/ 53 h 144"/>
                  <a:gd name="T6" fmla="*/ 141 w 146"/>
                  <a:gd name="T7" fmla="*/ 51 h 144"/>
                  <a:gd name="T8" fmla="*/ 129 w 146"/>
                  <a:gd name="T9" fmla="*/ 45 h 144"/>
                  <a:gd name="T10" fmla="*/ 135 w 146"/>
                  <a:gd name="T11" fmla="*/ 39 h 144"/>
                  <a:gd name="T12" fmla="*/ 131 w 146"/>
                  <a:gd name="T13" fmla="*/ 27 h 144"/>
                  <a:gd name="T14" fmla="*/ 128 w 146"/>
                  <a:gd name="T15" fmla="*/ 27 h 144"/>
                  <a:gd name="T16" fmla="*/ 113 w 146"/>
                  <a:gd name="T17" fmla="*/ 25 h 144"/>
                  <a:gd name="T18" fmla="*/ 117 w 146"/>
                  <a:gd name="T19" fmla="*/ 14 h 144"/>
                  <a:gd name="T20" fmla="*/ 108 w 146"/>
                  <a:gd name="T21" fmla="*/ 9 h 144"/>
                  <a:gd name="T22" fmla="*/ 101 w 146"/>
                  <a:gd name="T23" fmla="*/ 17 h 144"/>
                  <a:gd name="T24" fmla="*/ 92 w 146"/>
                  <a:gd name="T25" fmla="*/ 13 h 144"/>
                  <a:gd name="T26" fmla="*/ 92 w 146"/>
                  <a:gd name="T27" fmla="*/ 2 h 144"/>
                  <a:gd name="T28" fmla="*/ 82 w 146"/>
                  <a:gd name="T29" fmla="*/ 0 h 144"/>
                  <a:gd name="T30" fmla="*/ 78 w 146"/>
                  <a:gd name="T31" fmla="*/ 10 h 144"/>
                  <a:gd name="T32" fmla="*/ 73 w 146"/>
                  <a:gd name="T33" fmla="*/ 10 h 144"/>
                  <a:gd name="T34" fmla="*/ 66 w 146"/>
                  <a:gd name="T35" fmla="*/ 1 h 144"/>
                  <a:gd name="T36" fmla="*/ 64 w 146"/>
                  <a:gd name="T37" fmla="*/ 0 h 144"/>
                  <a:gd name="T38" fmla="*/ 52 w 146"/>
                  <a:gd name="T39" fmla="*/ 4 h 144"/>
                  <a:gd name="T40" fmla="*/ 45 w 146"/>
                  <a:gd name="T41" fmla="*/ 17 h 144"/>
                  <a:gd name="T42" fmla="*/ 38 w 146"/>
                  <a:gd name="T43" fmla="*/ 8 h 144"/>
                  <a:gd name="T44" fmla="*/ 29 w 146"/>
                  <a:gd name="T45" fmla="*/ 14 h 144"/>
                  <a:gd name="T46" fmla="*/ 33 w 146"/>
                  <a:gd name="T47" fmla="*/ 25 h 144"/>
                  <a:gd name="T48" fmla="*/ 18 w 146"/>
                  <a:gd name="T49" fmla="*/ 27 h 144"/>
                  <a:gd name="T50" fmla="*/ 15 w 146"/>
                  <a:gd name="T51" fmla="*/ 27 h 144"/>
                  <a:gd name="T52" fmla="*/ 10 w 146"/>
                  <a:gd name="T53" fmla="*/ 38 h 144"/>
                  <a:gd name="T54" fmla="*/ 14 w 146"/>
                  <a:gd name="T55" fmla="*/ 52 h 144"/>
                  <a:gd name="T56" fmla="*/ 5 w 146"/>
                  <a:gd name="T57" fmla="*/ 51 h 144"/>
                  <a:gd name="T58" fmla="*/ 3 w 146"/>
                  <a:gd name="T59" fmla="*/ 53 h 144"/>
                  <a:gd name="T60" fmla="*/ 2 w 146"/>
                  <a:gd name="T61" fmla="*/ 65 h 144"/>
                  <a:gd name="T62" fmla="*/ 11 w 146"/>
                  <a:gd name="T63" fmla="*/ 77 h 144"/>
                  <a:gd name="T64" fmla="*/ 1 w 146"/>
                  <a:gd name="T65" fmla="*/ 81 h 144"/>
                  <a:gd name="T66" fmla="*/ 5 w 146"/>
                  <a:gd name="T67" fmla="*/ 92 h 144"/>
                  <a:gd name="T68" fmla="*/ 14 w 146"/>
                  <a:gd name="T69" fmla="*/ 91 h 144"/>
                  <a:gd name="T70" fmla="*/ 18 w 146"/>
                  <a:gd name="T71" fmla="*/ 100 h 144"/>
                  <a:gd name="T72" fmla="*/ 10 w 146"/>
                  <a:gd name="T73" fmla="*/ 108 h 144"/>
                  <a:gd name="T74" fmla="*/ 17 w 146"/>
                  <a:gd name="T75" fmla="*/ 117 h 144"/>
                  <a:gd name="T76" fmla="*/ 26 w 146"/>
                  <a:gd name="T77" fmla="*/ 112 h 144"/>
                  <a:gd name="T78" fmla="*/ 28 w 146"/>
                  <a:gd name="T79" fmla="*/ 126 h 144"/>
                  <a:gd name="T80" fmla="*/ 37 w 146"/>
                  <a:gd name="T81" fmla="*/ 135 h 144"/>
                  <a:gd name="T82" fmla="*/ 40 w 146"/>
                  <a:gd name="T83" fmla="*/ 134 h 144"/>
                  <a:gd name="T84" fmla="*/ 53 w 146"/>
                  <a:gd name="T85" fmla="*/ 130 h 144"/>
                  <a:gd name="T86" fmla="*/ 52 w 146"/>
                  <a:gd name="T87" fmla="*/ 139 h 144"/>
                  <a:gd name="T88" fmla="*/ 64 w 146"/>
                  <a:gd name="T89" fmla="*/ 144 h 144"/>
                  <a:gd name="T90" fmla="*/ 66 w 146"/>
                  <a:gd name="T91" fmla="*/ 142 h 144"/>
                  <a:gd name="T92" fmla="*/ 73 w 146"/>
                  <a:gd name="T93" fmla="*/ 134 h 144"/>
                  <a:gd name="T94" fmla="*/ 80 w 146"/>
                  <a:gd name="T95" fmla="*/ 142 h 144"/>
                  <a:gd name="T96" fmla="*/ 82 w 146"/>
                  <a:gd name="T97" fmla="*/ 144 h 144"/>
                  <a:gd name="T98" fmla="*/ 94 w 146"/>
                  <a:gd name="T99" fmla="*/ 139 h 144"/>
                  <a:gd name="T100" fmla="*/ 101 w 146"/>
                  <a:gd name="T101" fmla="*/ 127 h 144"/>
                  <a:gd name="T102" fmla="*/ 108 w 146"/>
                  <a:gd name="T103" fmla="*/ 135 h 144"/>
                  <a:gd name="T104" fmla="*/ 118 w 146"/>
                  <a:gd name="T105" fmla="*/ 130 h 144"/>
                  <a:gd name="T106" fmla="*/ 113 w 146"/>
                  <a:gd name="T107" fmla="*/ 119 h 144"/>
                  <a:gd name="T108" fmla="*/ 128 w 146"/>
                  <a:gd name="T109" fmla="*/ 117 h 144"/>
                  <a:gd name="T110" fmla="*/ 131 w 146"/>
                  <a:gd name="T111" fmla="*/ 116 h 144"/>
                  <a:gd name="T112" fmla="*/ 136 w 146"/>
                  <a:gd name="T113" fmla="*/ 105 h 144"/>
                  <a:gd name="T114" fmla="*/ 132 w 146"/>
                  <a:gd name="T115" fmla="*/ 92 h 144"/>
                  <a:gd name="T116" fmla="*/ 141 w 146"/>
                  <a:gd name="T117" fmla="*/ 92 h 144"/>
                  <a:gd name="T118" fmla="*/ 144 w 146"/>
                  <a:gd name="T119" fmla="*/ 91 h 144"/>
                  <a:gd name="T120" fmla="*/ 144 w 146"/>
                  <a:gd name="T121" fmla="*/ 7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4">
                    <a:moveTo>
                      <a:pt x="144" y="79"/>
                    </a:moveTo>
                    <a:cubicBezTo>
                      <a:pt x="135" y="77"/>
                      <a:pt x="135" y="77"/>
                      <a:pt x="135" y="77"/>
                    </a:cubicBezTo>
                    <a:cubicBezTo>
                      <a:pt x="135" y="73"/>
                      <a:pt x="135" y="70"/>
                      <a:pt x="135" y="67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5" y="65"/>
                      <a:pt x="146" y="64"/>
                      <a:pt x="145" y="62"/>
                    </a:cubicBezTo>
                    <a:cubicBezTo>
                      <a:pt x="145" y="59"/>
                      <a:pt x="144" y="56"/>
                      <a:pt x="143" y="53"/>
                    </a:cubicBezTo>
                    <a:cubicBezTo>
                      <a:pt x="143" y="52"/>
                      <a:pt x="142" y="51"/>
                      <a:pt x="141" y="51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50"/>
                      <a:pt x="130" y="47"/>
                      <a:pt x="129" y="45"/>
                    </a:cubicBezTo>
                    <a:cubicBezTo>
                      <a:pt x="129" y="44"/>
                      <a:pt x="128" y="44"/>
                      <a:pt x="128" y="44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6" y="38"/>
                      <a:pt x="137" y="37"/>
                      <a:pt x="136" y="36"/>
                    </a:cubicBezTo>
                    <a:cubicBezTo>
                      <a:pt x="134" y="33"/>
                      <a:pt x="133" y="30"/>
                      <a:pt x="131" y="27"/>
                    </a:cubicBezTo>
                    <a:cubicBezTo>
                      <a:pt x="130" y="27"/>
                      <a:pt x="130" y="27"/>
                      <a:pt x="129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8" y="29"/>
                      <a:pt x="116" y="27"/>
                      <a:pt x="113" y="25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9" y="16"/>
                      <a:pt x="118" y="15"/>
                      <a:pt x="117" y="14"/>
                    </a:cubicBezTo>
                    <a:cubicBezTo>
                      <a:pt x="115" y="12"/>
                      <a:pt x="112" y="10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ubicBezTo>
                      <a:pt x="107" y="9"/>
                      <a:pt x="107" y="9"/>
                      <a:pt x="106" y="10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99" y="15"/>
                      <a:pt x="96" y="14"/>
                      <a:pt x="93" y="13"/>
                    </a:cubicBezTo>
                    <a:cubicBezTo>
                      <a:pt x="93" y="13"/>
                      <a:pt x="92" y="13"/>
                      <a:pt x="92" y="13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3"/>
                      <a:pt x="93" y="2"/>
                      <a:pt x="92" y="2"/>
                    </a:cubicBezTo>
                    <a:cubicBezTo>
                      <a:pt x="89" y="1"/>
                      <a:pt x="86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0" y="0"/>
                      <a:pt x="80" y="2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1" y="10"/>
                      <a:pt x="70" y="10"/>
                      <a:pt x="68" y="1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0"/>
                      <a:pt x="57" y="1"/>
                      <a:pt x="54" y="2"/>
                    </a:cubicBezTo>
                    <a:cubicBezTo>
                      <a:pt x="53" y="2"/>
                      <a:pt x="52" y="3"/>
                      <a:pt x="52" y="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1" y="14"/>
                      <a:pt x="48" y="15"/>
                      <a:pt x="45" y="17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9" y="8"/>
                      <a:pt x="38" y="8"/>
                    </a:cubicBezTo>
                    <a:cubicBezTo>
                      <a:pt x="38" y="8"/>
                      <a:pt x="37" y="8"/>
                      <a:pt x="37" y="9"/>
                    </a:cubicBezTo>
                    <a:cubicBezTo>
                      <a:pt x="34" y="10"/>
                      <a:pt x="31" y="12"/>
                      <a:pt x="29" y="14"/>
                    </a:cubicBezTo>
                    <a:cubicBezTo>
                      <a:pt x="28" y="15"/>
                      <a:pt x="27" y="16"/>
                      <a:pt x="28" y="17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0" y="27"/>
                      <a:pt x="28" y="29"/>
                      <a:pt x="26" y="3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6" y="26"/>
                      <a:pt x="16" y="27"/>
                      <a:pt x="15" y="27"/>
                    </a:cubicBezTo>
                    <a:cubicBezTo>
                      <a:pt x="13" y="30"/>
                      <a:pt x="11" y="33"/>
                      <a:pt x="10" y="35"/>
                    </a:cubicBezTo>
                    <a:cubicBezTo>
                      <a:pt x="9" y="36"/>
                      <a:pt x="9" y="38"/>
                      <a:pt x="10" y="38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6" y="46"/>
                      <a:pt x="15" y="49"/>
                      <a:pt x="14" y="52"/>
                    </a:cubicBezTo>
                    <a:cubicBezTo>
                      <a:pt x="14" y="52"/>
                      <a:pt x="14" y="52"/>
                      <a:pt x="14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1"/>
                      <a:pt x="3" y="52"/>
                      <a:pt x="3" y="53"/>
                    </a:cubicBezTo>
                    <a:cubicBezTo>
                      <a:pt x="2" y="56"/>
                      <a:pt x="1" y="59"/>
                      <a:pt x="1" y="62"/>
                    </a:cubicBezTo>
                    <a:cubicBezTo>
                      <a:pt x="0" y="64"/>
                      <a:pt x="1" y="65"/>
                      <a:pt x="2" y="65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70"/>
                      <a:pt x="11" y="73"/>
                      <a:pt x="11" y="77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80"/>
                      <a:pt x="1" y="81"/>
                    </a:cubicBezTo>
                    <a:cubicBezTo>
                      <a:pt x="1" y="84"/>
                      <a:pt x="2" y="88"/>
                      <a:pt x="3" y="91"/>
                    </a:cubicBezTo>
                    <a:cubicBezTo>
                      <a:pt x="3" y="92"/>
                      <a:pt x="4" y="92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5" y="94"/>
                      <a:pt x="16" y="96"/>
                      <a:pt x="17" y="99"/>
                    </a:cubicBezTo>
                    <a:cubicBezTo>
                      <a:pt x="17" y="99"/>
                      <a:pt x="18" y="100"/>
                      <a:pt x="18" y="100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0" y="106"/>
                      <a:pt x="9" y="107"/>
                      <a:pt x="10" y="108"/>
                    </a:cubicBezTo>
                    <a:cubicBezTo>
                      <a:pt x="12" y="111"/>
                      <a:pt x="13" y="114"/>
                      <a:pt x="15" y="116"/>
                    </a:cubicBezTo>
                    <a:cubicBezTo>
                      <a:pt x="16" y="117"/>
                      <a:pt x="17" y="117"/>
                      <a:pt x="17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8" y="114"/>
                      <a:pt x="30" y="117"/>
                      <a:pt x="33" y="119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7"/>
                      <a:pt x="28" y="129"/>
                      <a:pt x="29" y="129"/>
                    </a:cubicBezTo>
                    <a:cubicBezTo>
                      <a:pt x="31" y="131"/>
                      <a:pt x="34" y="133"/>
                      <a:pt x="37" y="135"/>
                    </a:cubicBezTo>
                    <a:cubicBezTo>
                      <a:pt x="37" y="135"/>
                      <a:pt x="38" y="135"/>
                      <a:pt x="38" y="135"/>
                    </a:cubicBezTo>
                    <a:cubicBezTo>
                      <a:pt x="39" y="135"/>
                      <a:pt x="39" y="135"/>
                      <a:pt x="40" y="134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8" y="128"/>
                      <a:pt x="50" y="129"/>
                      <a:pt x="53" y="130"/>
                    </a:cubicBezTo>
                    <a:cubicBezTo>
                      <a:pt x="53" y="130"/>
                      <a:pt x="54" y="130"/>
                      <a:pt x="54" y="131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0"/>
                      <a:pt x="53" y="142"/>
                      <a:pt x="54" y="142"/>
                    </a:cubicBezTo>
                    <a:cubicBezTo>
                      <a:pt x="57" y="143"/>
                      <a:pt x="61" y="143"/>
                      <a:pt x="64" y="144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5" y="144"/>
                      <a:pt x="66" y="143"/>
                      <a:pt x="66" y="142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70" y="134"/>
                      <a:pt x="72" y="134"/>
                      <a:pt x="73" y="134"/>
                    </a:cubicBezTo>
                    <a:cubicBezTo>
                      <a:pt x="75" y="134"/>
                      <a:pt x="76" y="134"/>
                      <a:pt x="78" y="133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3"/>
                      <a:pt x="81" y="144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6" y="143"/>
                      <a:pt x="89" y="143"/>
                      <a:pt x="92" y="142"/>
                    </a:cubicBezTo>
                    <a:cubicBezTo>
                      <a:pt x="93" y="142"/>
                      <a:pt x="94" y="141"/>
                      <a:pt x="94" y="139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5" y="130"/>
                      <a:pt x="98" y="129"/>
                      <a:pt x="101" y="12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5"/>
                      <a:pt x="107" y="135"/>
                      <a:pt x="108" y="135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12" y="133"/>
                      <a:pt x="115" y="131"/>
                      <a:pt x="118" y="130"/>
                    </a:cubicBezTo>
                    <a:cubicBezTo>
                      <a:pt x="118" y="129"/>
                      <a:pt x="119" y="128"/>
                      <a:pt x="118" y="127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6" y="117"/>
                      <a:pt x="118" y="115"/>
                      <a:pt x="120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8" y="117"/>
                      <a:pt x="129" y="117"/>
                      <a:pt x="129" y="117"/>
                    </a:cubicBezTo>
                    <a:cubicBezTo>
                      <a:pt x="130" y="117"/>
                      <a:pt x="130" y="117"/>
                      <a:pt x="131" y="116"/>
                    </a:cubicBezTo>
                    <a:cubicBezTo>
                      <a:pt x="133" y="114"/>
                      <a:pt x="135" y="111"/>
                      <a:pt x="136" y="108"/>
                    </a:cubicBezTo>
                    <a:cubicBezTo>
                      <a:pt x="137" y="107"/>
                      <a:pt x="137" y="106"/>
                      <a:pt x="136" y="105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30" y="97"/>
                      <a:pt x="131" y="95"/>
                      <a:pt x="132" y="92"/>
                    </a:cubicBezTo>
                    <a:cubicBezTo>
                      <a:pt x="132" y="92"/>
                      <a:pt x="132" y="91"/>
                      <a:pt x="132" y="91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2" y="92"/>
                      <a:pt x="143" y="92"/>
                      <a:pt x="144" y="91"/>
                    </a:cubicBezTo>
                    <a:cubicBezTo>
                      <a:pt x="144" y="88"/>
                      <a:pt x="145" y="84"/>
                      <a:pt x="145" y="81"/>
                    </a:cubicBezTo>
                    <a:cubicBezTo>
                      <a:pt x="146" y="80"/>
                      <a:pt x="145" y="79"/>
                      <a:pt x="144" y="79"/>
                    </a:cubicBezTo>
                    <a:close/>
                  </a:path>
                </a:pathLst>
              </a:custGeom>
              <a:solidFill>
                <a:srgbClr val="EBEABF"/>
              </a:solidFill>
              <a:ln w="19050" cap="rnd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884599" y="1282517"/>
                <a:ext cx="1777100" cy="172929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Continuous Feedback</a:t>
                </a:r>
                <a:endParaRPr kumimoji="0" lang="en-I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4189367" y="1762072"/>
                <a:ext cx="1190846" cy="780847"/>
              </a:xfrm>
              <a:custGeom>
                <a:avLst/>
                <a:gdLst>
                  <a:gd name="connsiteX0" fmla="*/ 0 w 1303362"/>
                  <a:gd name="connsiteY0" fmla="*/ 85533 h 855331"/>
                  <a:gd name="connsiteX1" fmla="*/ 85533 w 1303362"/>
                  <a:gd name="connsiteY1" fmla="*/ 0 h 855331"/>
                  <a:gd name="connsiteX2" fmla="*/ 1217829 w 1303362"/>
                  <a:gd name="connsiteY2" fmla="*/ 0 h 855331"/>
                  <a:gd name="connsiteX3" fmla="*/ 1303362 w 1303362"/>
                  <a:gd name="connsiteY3" fmla="*/ 85533 h 855331"/>
                  <a:gd name="connsiteX4" fmla="*/ 1303362 w 1303362"/>
                  <a:gd name="connsiteY4" fmla="*/ 769798 h 855331"/>
                  <a:gd name="connsiteX5" fmla="*/ 1217829 w 1303362"/>
                  <a:gd name="connsiteY5" fmla="*/ 855331 h 855331"/>
                  <a:gd name="connsiteX6" fmla="*/ 85533 w 1303362"/>
                  <a:gd name="connsiteY6" fmla="*/ 855331 h 855331"/>
                  <a:gd name="connsiteX7" fmla="*/ 0 w 1303362"/>
                  <a:gd name="connsiteY7" fmla="*/ 769798 h 855331"/>
                  <a:gd name="connsiteX8" fmla="*/ 0 w 1303362"/>
                  <a:gd name="connsiteY8" fmla="*/ 85533 h 85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3362" h="855331">
                    <a:moveTo>
                      <a:pt x="0" y="85533"/>
                    </a:moveTo>
                    <a:cubicBezTo>
                      <a:pt x="0" y="38294"/>
                      <a:pt x="38294" y="0"/>
                      <a:pt x="85533" y="0"/>
                    </a:cubicBezTo>
                    <a:lnTo>
                      <a:pt x="1217829" y="0"/>
                    </a:lnTo>
                    <a:cubicBezTo>
                      <a:pt x="1265068" y="0"/>
                      <a:pt x="1303362" y="38294"/>
                      <a:pt x="1303362" y="85533"/>
                    </a:cubicBezTo>
                    <a:lnTo>
                      <a:pt x="1303362" y="769798"/>
                    </a:lnTo>
                    <a:cubicBezTo>
                      <a:pt x="1303362" y="817037"/>
                      <a:pt x="1265068" y="855331"/>
                      <a:pt x="1217829" y="855331"/>
                    </a:cubicBezTo>
                    <a:lnTo>
                      <a:pt x="85533" y="855331"/>
                    </a:lnTo>
                    <a:cubicBezTo>
                      <a:pt x="38294" y="855331"/>
                      <a:pt x="0" y="817037"/>
                      <a:pt x="0" y="769798"/>
                    </a:cubicBezTo>
                    <a:lnTo>
                      <a:pt x="0" y="85533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14653" tIns="114653" rIns="114653" bIns="114653" spcCol="1270" anchor="ctr"/>
              <a:lstStyle/>
              <a:p>
                <a:pPr marL="0" marR="0" lvl="0" indent="0" algn="ctr" defTabSz="94795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Continuous Monitoring</a:t>
                </a: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3959068" y="1316840"/>
                <a:ext cx="1623217" cy="1625650"/>
                <a:chOff x="764840" y="1015011"/>
                <a:chExt cx="2108284" cy="2046088"/>
              </a:xfrm>
            </p:grpSpPr>
            <p:sp>
              <p:nvSpPr>
                <p:cNvPr id="112" name="Oval 111"/>
                <p:cNvSpPr/>
                <p:nvPr/>
              </p:nvSpPr>
              <p:spPr bwMode="auto">
                <a:xfrm>
                  <a:off x="813191" y="1080938"/>
                  <a:ext cx="2018185" cy="191589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FF00"/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Right Arrow 112"/>
                <p:cNvSpPr/>
                <p:nvPr/>
              </p:nvSpPr>
              <p:spPr>
                <a:xfrm rot="1066581">
                  <a:off x="1864787" y="1015011"/>
                  <a:ext cx="104162" cy="154330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ight Arrow 113"/>
                <p:cNvSpPr/>
                <p:nvPr/>
              </p:nvSpPr>
              <p:spPr>
                <a:xfrm rot="5583972">
                  <a:off x="2745662" y="2029229"/>
                  <a:ext cx="140525" cy="114399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ight Arrow 114"/>
                <p:cNvSpPr/>
                <p:nvPr/>
              </p:nvSpPr>
              <p:spPr>
                <a:xfrm rot="2867940">
                  <a:off x="1920494" y="2931650"/>
                  <a:ext cx="103345" cy="155553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ight Arrow 115"/>
                <p:cNvSpPr/>
                <p:nvPr/>
              </p:nvSpPr>
              <p:spPr>
                <a:xfrm rot="16200000">
                  <a:off x="751748" y="1823684"/>
                  <a:ext cx="140560" cy="114375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7142614" y="2675515"/>
              <a:ext cx="337660" cy="1043255"/>
              <a:chOff x="2636524" y="2939015"/>
              <a:chExt cx="365756" cy="113006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2636524" y="3703322"/>
                <a:ext cx="365756" cy="365756"/>
                <a:chOff x="2636524" y="3703322"/>
                <a:chExt cx="365756" cy="365756"/>
              </a:xfrm>
            </p:grpSpPr>
            <p:sp>
              <p:nvSpPr>
                <p:cNvPr id="103" name="Oval 102"/>
                <p:cNvSpPr/>
                <p:nvPr/>
              </p:nvSpPr>
              <p:spPr bwMode="auto">
                <a:xfrm>
                  <a:off x="2636524" y="3703322"/>
                  <a:ext cx="365756" cy="3657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D4D4F"/>
                  </a:solidFill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2735582" y="3802380"/>
                  <a:ext cx="167640" cy="167640"/>
                </a:xfrm>
                <a:prstGeom prst="ellipse">
                  <a:avLst/>
                </a:prstGeom>
                <a:solidFill>
                  <a:srgbClr val="15A99D"/>
                </a:solidFill>
                <a:ln w="12700" cap="flat" cmpd="sng" algn="ctr">
                  <a:noFill/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02" name="Straight Connector 101"/>
              <p:cNvCxnSpPr>
                <a:endCxn id="103" idx="0"/>
              </p:cNvCxnSpPr>
              <p:nvPr/>
            </p:nvCxnSpPr>
            <p:spPr bwMode="auto">
              <a:xfrm>
                <a:off x="2819401" y="2939015"/>
                <a:ext cx="1" cy="764307"/>
              </a:xfrm>
              <a:prstGeom prst="line">
                <a:avLst/>
              </a:prstGeom>
              <a:noFill/>
              <a:ln w="12700" cap="flat" cmpd="sng" algn="ctr">
                <a:solidFill>
                  <a:srgbClr val="4D4D4F"/>
                </a:solidFill>
                <a:prstDash val="sysDash"/>
                <a:miter lim="800000"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6191539" y="1088001"/>
              <a:ext cx="2205710" cy="2067239"/>
              <a:chOff x="800919" y="1093972"/>
              <a:chExt cx="2205710" cy="2067239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885632" y="1189596"/>
                <a:ext cx="2026159" cy="1886863"/>
              </a:xfrm>
              <a:prstGeom prst="ellipse">
                <a:avLst/>
              </a:prstGeom>
              <a:solidFill>
                <a:srgbClr val="00B0F0"/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1166943" y="1408484"/>
                <a:ext cx="1477277" cy="1477277"/>
              </a:xfrm>
              <a:prstGeom prst="ellipse">
                <a:avLst/>
              </a:prstGeom>
              <a:solidFill>
                <a:srgbClr val="00B0F0"/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800919" y="1093972"/>
                <a:ext cx="2205710" cy="2067239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261244" y="1523871"/>
                <a:ext cx="1252639" cy="1223198"/>
              </a:xfrm>
              <a:custGeom>
                <a:avLst/>
                <a:gdLst>
                  <a:gd name="T0" fmla="*/ 135 w 146"/>
                  <a:gd name="T1" fmla="*/ 77 h 144"/>
                  <a:gd name="T2" fmla="*/ 144 w 146"/>
                  <a:gd name="T3" fmla="*/ 65 h 144"/>
                  <a:gd name="T4" fmla="*/ 143 w 146"/>
                  <a:gd name="T5" fmla="*/ 53 h 144"/>
                  <a:gd name="T6" fmla="*/ 141 w 146"/>
                  <a:gd name="T7" fmla="*/ 51 h 144"/>
                  <a:gd name="T8" fmla="*/ 129 w 146"/>
                  <a:gd name="T9" fmla="*/ 45 h 144"/>
                  <a:gd name="T10" fmla="*/ 135 w 146"/>
                  <a:gd name="T11" fmla="*/ 39 h 144"/>
                  <a:gd name="T12" fmla="*/ 131 w 146"/>
                  <a:gd name="T13" fmla="*/ 27 h 144"/>
                  <a:gd name="T14" fmla="*/ 128 w 146"/>
                  <a:gd name="T15" fmla="*/ 27 h 144"/>
                  <a:gd name="T16" fmla="*/ 113 w 146"/>
                  <a:gd name="T17" fmla="*/ 25 h 144"/>
                  <a:gd name="T18" fmla="*/ 117 w 146"/>
                  <a:gd name="T19" fmla="*/ 14 h 144"/>
                  <a:gd name="T20" fmla="*/ 108 w 146"/>
                  <a:gd name="T21" fmla="*/ 9 h 144"/>
                  <a:gd name="T22" fmla="*/ 101 w 146"/>
                  <a:gd name="T23" fmla="*/ 17 h 144"/>
                  <a:gd name="T24" fmla="*/ 92 w 146"/>
                  <a:gd name="T25" fmla="*/ 13 h 144"/>
                  <a:gd name="T26" fmla="*/ 92 w 146"/>
                  <a:gd name="T27" fmla="*/ 2 h 144"/>
                  <a:gd name="T28" fmla="*/ 82 w 146"/>
                  <a:gd name="T29" fmla="*/ 0 h 144"/>
                  <a:gd name="T30" fmla="*/ 78 w 146"/>
                  <a:gd name="T31" fmla="*/ 10 h 144"/>
                  <a:gd name="T32" fmla="*/ 73 w 146"/>
                  <a:gd name="T33" fmla="*/ 10 h 144"/>
                  <a:gd name="T34" fmla="*/ 66 w 146"/>
                  <a:gd name="T35" fmla="*/ 1 h 144"/>
                  <a:gd name="T36" fmla="*/ 64 w 146"/>
                  <a:gd name="T37" fmla="*/ 0 h 144"/>
                  <a:gd name="T38" fmla="*/ 52 w 146"/>
                  <a:gd name="T39" fmla="*/ 4 h 144"/>
                  <a:gd name="T40" fmla="*/ 45 w 146"/>
                  <a:gd name="T41" fmla="*/ 17 h 144"/>
                  <a:gd name="T42" fmla="*/ 38 w 146"/>
                  <a:gd name="T43" fmla="*/ 8 h 144"/>
                  <a:gd name="T44" fmla="*/ 29 w 146"/>
                  <a:gd name="T45" fmla="*/ 14 h 144"/>
                  <a:gd name="T46" fmla="*/ 33 w 146"/>
                  <a:gd name="T47" fmla="*/ 25 h 144"/>
                  <a:gd name="T48" fmla="*/ 18 w 146"/>
                  <a:gd name="T49" fmla="*/ 27 h 144"/>
                  <a:gd name="T50" fmla="*/ 15 w 146"/>
                  <a:gd name="T51" fmla="*/ 27 h 144"/>
                  <a:gd name="T52" fmla="*/ 10 w 146"/>
                  <a:gd name="T53" fmla="*/ 38 h 144"/>
                  <a:gd name="T54" fmla="*/ 14 w 146"/>
                  <a:gd name="T55" fmla="*/ 52 h 144"/>
                  <a:gd name="T56" fmla="*/ 5 w 146"/>
                  <a:gd name="T57" fmla="*/ 51 h 144"/>
                  <a:gd name="T58" fmla="*/ 3 w 146"/>
                  <a:gd name="T59" fmla="*/ 53 h 144"/>
                  <a:gd name="T60" fmla="*/ 2 w 146"/>
                  <a:gd name="T61" fmla="*/ 65 h 144"/>
                  <a:gd name="T62" fmla="*/ 11 w 146"/>
                  <a:gd name="T63" fmla="*/ 77 h 144"/>
                  <a:gd name="T64" fmla="*/ 1 w 146"/>
                  <a:gd name="T65" fmla="*/ 81 h 144"/>
                  <a:gd name="T66" fmla="*/ 5 w 146"/>
                  <a:gd name="T67" fmla="*/ 92 h 144"/>
                  <a:gd name="T68" fmla="*/ 14 w 146"/>
                  <a:gd name="T69" fmla="*/ 91 h 144"/>
                  <a:gd name="T70" fmla="*/ 18 w 146"/>
                  <a:gd name="T71" fmla="*/ 100 h 144"/>
                  <a:gd name="T72" fmla="*/ 10 w 146"/>
                  <a:gd name="T73" fmla="*/ 108 h 144"/>
                  <a:gd name="T74" fmla="*/ 17 w 146"/>
                  <a:gd name="T75" fmla="*/ 117 h 144"/>
                  <a:gd name="T76" fmla="*/ 26 w 146"/>
                  <a:gd name="T77" fmla="*/ 112 h 144"/>
                  <a:gd name="T78" fmla="*/ 28 w 146"/>
                  <a:gd name="T79" fmla="*/ 126 h 144"/>
                  <a:gd name="T80" fmla="*/ 37 w 146"/>
                  <a:gd name="T81" fmla="*/ 135 h 144"/>
                  <a:gd name="T82" fmla="*/ 40 w 146"/>
                  <a:gd name="T83" fmla="*/ 134 h 144"/>
                  <a:gd name="T84" fmla="*/ 53 w 146"/>
                  <a:gd name="T85" fmla="*/ 130 h 144"/>
                  <a:gd name="T86" fmla="*/ 52 w 146"/>
                  <a:gd name="T87" fmla="*/ 139 h 144"/>
                  <a:gd name="T88" fmla="*/ 64 w 146"/>
                  <a:gd name="T89" fmla="*/ 144 h 144"/>
                  <a:gd name="T90" fmla="*/ 66 w 146"/>
                  <a:gd name="T91" fmla="*/ 142 h 144"/>
                  <a:gd name="T92" fmla="*/ 73 w 146"/>
                  <a:gd name="T93" fmla="*/ 134 h 144"/>
                  <a:gd name="T94" fmla="*/ 80 w 146"/>
                  <a:gd name="T95" fmla="*/ 142 h 144"/>
                  <a:gd name="T96" fmla="*/ 82 w 146"/>
                  <a:gd name="T97" fmla="*/ 144 h 144"/>
                  <a:gd name="T98" fmla="*/ 94 w 146"/>
                  <a:gd name="T99" fmla="*/ 139 h 144"/>
                  <a:gd name="T100" fmla="*/ 101 w 146"/>
                  <a:gd name="T101" fmla="*/ 127 h 144"/>
                  <a:gd name="T102" fmla="*/ 108 w 146"/>
                  <a:gd name="T103" fmla="*/ 135 h 144"/>
                  <a:gd name="T104" fmla="*/ 118 w 146"/>
                  <a:gd name="T105" fmla="*/ 130 h 144"/>
                  <a:gd name="T106" fmla="*/ 113 w 146"/>
                  <a:gd name="T107" fmla="*/ 119 h 144"/>
                  <a:gd name="T108" fmla="*/ 128 w 146"/>
                  <a:gd name="T109" fmla="*/ 117 h 144"/>
                  <a:gd name="T110" fmla="*/ 131 w 146"/>
                  <a:gd name="T111" fmla="*/ 116 h 144"/>
                  <a:gd name="T112" fmla="*/ 136 w 146"/>
                  <a:gd name="T113" fmla="*/ 105 h 144"/>
                  <a:gd name="T114" fmla="*/ 132 w 146"/>
                  <a:gd name="T115" fmla="*/ 92 h 144"/>
                  <a:gd name="T116" fmla="*/ 141 w 146"/>
                  <a:gd name="T117" fmla="*/ 92 h 144"/>
                  <a:gd name="T118" fmla="*/ 144 w 146"/>
                  <a:gd name="T119" fmla="*/ 91 h 144"/>
                  <a:gd name="T120" fmla="*/ 144 w 146"/>
                  <a:gd name="T121" fmla="*/ 7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4">
                    <a:moveTo>
                      <a:pt x="144" y="79"/>
                    </a:moveTo>
                    <a:cubicBezTo>
                      <a:pt x="135" y="77"/>
                      <a:pt x="135" y="77"/>
                      <a:pt x="135" y="77"/>
                    </a:cubicBezTo>
                    <a:cubicBezTo>
                      <a:pt x="135" y="73"/>
                      <a:pt x="135" y="70"/>
                      <a:pt x="135" y="67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5" y="65"/>
                      <a:pt x="146" y="64"/>
                      <a:pt x="145" y="62"/>
                    </a:cubicBezTo>
                    <a:cubicBezTo>
                      <a:pt x="145" y="59"/>
                      <a:pt x="144" y="56"/>
                      <a:pt x="143" y="53"/>
                    </a:cubicBezTo>
                    <a:cubicBezTo>
                      <a:pt x="143" y="52"/>
                      <a:pt x="142" y="51"/>
                      <a:pt x="141" y="51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50"/>
                      <a:pt x="130" y="47"/>
                      <a:pt x="129" y="45"/>
                    </a:cubicBezTo>
                    <a:cubicBezTo>
                      <a:pt x="129" y="44"/>
                      <a:pt x="128" y="44"/>
                      <a:pt x="128" y="44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6" y="38"/>
                      <a:pt x="137" y="37"/>
                      <a:pt x="136" y="36"/>
                    </a:cubicBezTo>
                    <a:cubicBezTo>
                      <a:pt x="134" y="33"/>
                      <a:pt x="133" y="30"/>
                      <a:pt x="131" y="27"/>
                    </a:cubicBezTo>
                    <a:cubicBezTo>
                      <a:pt x="130" y="27"/>
                      <a:pt x="130" y="27"/>
                      <a:pt x="129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8" y="29"/>
                      <a:pt x="116" y="27"/>
                      <a:pt x="113" y="25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9" y="16"/>
                      <a:pt x="118" y="15"/>
                      <a:pt x="117" y="14"/>
                    </a:cubicBezTo>
                    <a:cubicBezTo>
                      <a:pt x="115" y="12"/>
                      <a:pt x="112" y="10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ubicBezTo>
                      <a:pt x="107" y="9"/>
                      <a:pt x="107" y="9"/>
                      <a:pt x="106" y="10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99" y="15"/>
                      <a:pt x="96" y="14"/>
                      <a:pt x="93" y="13"/>
                    </a:cubicBezTo>
                    <a:cubicBezTo>
                      <a:pt x="93" y="13"/>
                      <a:pt x="92" y="13"/>
                      <a:pt x="92" y="13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3"/>
                      <a:pt x="93" y="2"/>
                      <a:pt x="92" y="2"/>
                    </a:cubicBezTo>
                    <a:cubicBezTo>
                      <a:pt x="89" y="1"/>
                      <a:pt x="86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0" y="0"/>
                      <a:pt x="80" y="2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1" y="10"/>
                      <a:pt x="70" y="10"/>
                      <a:pt x="68" y="1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0"/>
                      <a:pt x="57" y="1"/>
                      <a:pt x="54" y="2"/>
                    </a:cubicBezTo>
                    <a:cubicBezTo>
                      <a:pt x="53" y="2"/>
                      <a:pt x="52" y="3"/>
                      <a:pt x="52" y="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1" y="14"/>
                      <a:pt x="48" y="15"/>
                      <a:pt x="45" y="17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9" y="8"/>
                      <a:pt x="38" y="8"/>
                    </a:cubicBezTo>
                    <a:cubicBezTo>
                      <a:pt x="38" y="8"/>
                      <a:pt x="37" y="8"/>
                      <a:pt x="37" y="9"/>
                    </a:cubicBezTo>
                    <a:cubicBezTo>
                      <a:pt x="34" y="10"/>
                      <a:pt x="31" y="12"/>
                      <a:pt x="29" y="14"/>
                    </a:cubicBezTo>
                    <a:cubicBezTo>
                      <a:pt x="28" y="15"/>
                      <a:pt x="27" y="16"/>
                      <a:pt x="28" y="17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0" y="27"/>
                      <a:pt x="28" y="29"/>
                      <a:pt x="26" y="3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6" y="26"/>
                      <a:pt x="16" y="27"/>
                      <a:pt x="15" y="27"/>
                    </a:cubicBezTo>
                    <a:cubicBezTo>
                      <a:pt x="13" y="30"/>
                      <a:pt x="11" y="33"/>
                      <a:pt x="10" y="35"/>
                    </a:cubicBezTo>
                    <a:cubicBezTo>
                      <a:pt x="9" y="36"/>
                      <a:pt x="9" y="38"/>
                      <a:pt x="10" y="38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6" y="46"/>
                      <a:pt x="15" y="49"/>
                      <a:pt x="14" y="52"/>
                    </a:cubicBezTo>
                    <a:cubicBezTo>
                      <a:pt x="14" y="52"/>
                      <a:pt x="14" y="52"/>
                      <a:pt x="14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1"/>
                      <a:pt x="3" y="52"/>
                      <a:pt x="3" y="53"/>
                    </a:cubicBezTo>
                    <a:cubicBezTo>
                      <a:pt x="2" y="56"/>
                      <a:pt x="1" y="59"/>
                      <a:pt x="1" y="62"/>
                    </a:cubicBezTo>
                    <a:cubicBezTo>
                      <a:pt x="0" y="64"/>
                      <a:pt x="1" y="65"/>
                      <a:pt x="2" y="65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70"/>
                      <a:pt x="11" y="73"/>
                      <a:pt x="11" y="77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80"/>
                      <a:pt x="1" y="81"/>
                    </a:cubicBezTo>
                    <a:cubicBezTo>
                      <a:pt x="1" y="84"/>
                      <a:pt x="2" y="88"/>
                      <a:pt x="3" y="91"/>
                    </a:cubicBezTo>
                    <a:cubicBezTo>
                      <a:pt x="3" y="92"/>
                      <a:pt x="4" y="92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5" y="94"/>
                      <a:pt x="16" y="96"/>
                      <a:pt x="17" y="99"/>
                    </a:cubicBezTo>
                    <a:cubicBezTo>
                      <a:pt x="17" y="99"/>
                      <a:pt x="18" y="100"/>
                      <a:pt x="18" y="100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0" y="106"/>
                      <a:pt x="9" y="107"/>
                      <a:pt x="10" y="108"/>
                    </a:cubicBezTo>
                    <a:cubicBezTo>
                      <a:pt x="12" y="111"/>
                      <a:pt x="13" y="114"/>
                      <a:pt x="15" y="116"/>
                    </a:cubicBezTo>
                    <a:cubicBezTo>
                      <a:pt x="16" y="117"/>
                      <a:pt x="17" y="117"/>
                      <a:pt x="17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8" y="114"/>
                      <a:pt x="30" y="117"/>
                      <a:pt x="33" y="119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7"/>
                      <a:pt x="28" y="129"/>
                      <a:pt x="29" y="129"/>
                    </a:cubicBezTo>
                    <a:cubicBezTo>
                      <a:pt x="31" y="131"/>
                      <a:pt x="34" y="133"/>
                      <a:pt x="37" y="135"/>
                    </a:cubicBezTo>
                    <a:cubicBezTo>
                      <a:pt x="37" y="135"/>
                      <a:pt x="38" y="135"/>
                      <a:pt x="38" y="135"/>
                    </a:cubicBezTo>
                    <a:cubicBezTo>
                      <a:pt x="39" y="135"/>
                      <a:pt x="39" y="135"/>
                      <a:pt x="40" y="134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8" y="128"/>
                      <a:pt x="50" y="129"/>
                      <a:pt x="53" y="130"/>
                    </a:cubicBezTo>
                    <a:cubicBezTo>
                      <a:pt x="53" y="130"/>
                      <a:pt x="54" y="130"/>
                      <a:pt x="54" y="131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0"/>
                      <a:pt x="53" y="142"/>
                      <a:pt x="54" y="142"/>
                    </a:cubicBezTo>
                    <a:cubicBezTo>
                      <a:pt x="57" y="143"/>
                      <a:pt x="61" y="143"/>
                      <a:pt x="64" y="144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5" y="144"/>
                      <a:pt x="66" y="143"/>
                      <a:pt x="66" y="142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70" y="134"/>
                      <a:pt x="72" y="134"/>
                      <a:pt x="73" y="134"/>
                    </a:cubicBezTo>
                    <a:cubicBezTo>
                      <a:pt x="75" y="134"/>
                      <a:pt x="76" y="134"/>
                      <a:pt x="78" y="133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3"/>
                      <a:pt x="81" y="144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6" y="143"/>
                      <a:pt x="89" y="143"/>
                      <a:pt x="92" y="142"/>
                    </a:cubicBezTo>
                    <a:cubicBezTo>
                      <a:pt x="93" y="142"/>
                      <a:pt x="94" y="141"/>
                      <a:pt x="94" y="139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5" y="130"/>
                      <a:pt x="98" y="129"/>
                      <a:pt x="101" y="12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5"/>
                      <a:pt x="107" y="135"/>
                      <a:pt x="108" y="135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12" y="133"/>
                      <a:pt x="115" y="131"/>
                      <a:pt x="118" y="130"/>
                    </a:cubicBezTo>
                    <a:cubicBezTo>
                      <a:pt x="118" y="129"/>
                      <a:pt x="119" y="128"/>
                      <a:pt x="118" y="127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6" y="117"/>
                      <a:pt x="118" y="115"/>
                      <a:pt x="120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8" y="117"/>
                      <a:pt x="129" y="117"/>
                      <a:pt x="129" y="117"/>
                    </a:cubicBezTo>
                    <a:cubicBezTo>
                      <a:pt x="130" y="117"/>
                      <a:pt x="130" y="117"/>
                      <a:pt x="131" y="116"/>
                    </a:cubicBezTo>
                    <a:cubicBezTo>
                      <a:pt x="133" y="114"/>
                      <a:pt x="135" y="111"/>
                      <a:pt x="136" y="108"/>
                    </a:cubicBezTo>
                    <a:cubicBezTo>
                      <a:pt x="137" y="107"/>
                      <a:pt x="137" y="106"/>
                      <a:pt x="136" y="105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30" y="97"/>
                      <a:pt x="131" y="95"/>
                      <a:pt x="132" y="92"/>
                    </a:cubicBezTo>
                    <a:cubicBezTo>
                      <a:pt x="132" y="92"/>
                      <a:pt x="132" y="91"/>
                      <a:pt x="132" y="91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2" y="92"/>
                      <a:pt x="143" y="92"/>
                      <a:pt x="144" y="91"/>
                    </a:cubicBezTo>
                    <a:cubicBezTo>
                      <a:pt x="144" y="88"/>
                      <a:pt x="145" y="84"/>
                      <a:pt x="145" y="81"/>
                    </a:cubicBezTo>
                    <a:cubicBezTo>
                      <a:pt x="146" y="80"/>
                      <a:pt x="145" y="79"/>
                      <a:pt x="144" y="79"/>
                    </a:cubicBezTo>
                    <a:close/>
                  </a:path>
                </a:pathLst>
              </a:custGeom>
              <a:solidFill>
                <a:srgbClr val="EBEABF"/>
              </a:solidFill>
              <a:ln w="19050" cap="rnd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991474" y="1275426"/>
                <a:ext cx="1777100" cy="172929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Continuous Feedback</a:t>
                </a:r>
                <a:endParaRPr kumimoji="0" lang="en-I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1076522" y="1308133"/>
                <a:ext cx="1623217" cy="1625650"/>
                <a:chOff x="764840" y="1015011"/>
                <a:chExt cx="2108284" cy="2046088"/>
              </a:xfrm>
            </p:grpSpPr>
            <p:sp>
              <p:nvSpPr>
                <p:cNvPr id="96" name="Oval 95"/>
                <p:cNvSpPr/>
                <p:nvPr/>
              </p:nvSpPr>
              <p:spPr bwMode="auto">
                <a:xfrm>
                  <a:off x="813191" y="1080938"/>
                  <a:ext cx="2018185" cy="191589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FF00"/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Right Arrow 96"/>
                <p:cNvSpPr/>
                <p:nvPr/>
              </p:nvSpPr>
              <p:spPr>
                <a:xfrm rot="1066581">
                  <a:off x="1864787" y="1015011"/>
                  <a:ext cx="104162" cy="154330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ight Arrow 97"/>
                <p:cNvSpPr/>
                <p:nvPr/>
              </p:nvSpPr>
              <p:spPr>
                <a:xfrm rot="5583972">
                  <a:off x="2745662" y="2029229"/>
                  <a:ext cx="140525" cy="114399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ight Arrow 98"/>
                <p:cNvSpPr/>
                <p:nvPr/>
              </p:nvSpPr>
              <p:spPr>
                <a:xfrm rot="2867940">
                  <a:off x="1920494" y="2931650"/>
                  <a:ext cx="103345" cy="155553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ight Arrow 99"/>
                <p:cNvSpPr/>
                <p:nvPr/>
              </p:nvSpPr>
              <p:spPr>
                <a:xfrm rot="16200000">
                  <a:off x="751748" y="1823684"/>
                  <a:ext cx="140560" cy="114375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" name="Freeform 94"/>
              <p:cNvSpPr/>
              <p:nvPr/>
            </p:nvSpPr>
            <p:spPr>
              <a:xfrm>
                <a:off x="1296242" y="1768043"/>
                <a:ext cx="1190846" cy="780847"/>
              </a:xfrm>
              <a:custGeom>
                <a:avLst/>
                <a:gdLst>
                  <a:gd name="connsiteX0" fmla="*/ 0 w 1303362"/>
                  <a:gd name="connsiteY0" fmla="*/ 85533 h 855331"/>
                  <a:gd name="connsiteX1" fmla="*/ 85533 w 1303362"/>
                  <a:gd name="connsiteY1" fmla="*/ 0 h 855331"/>
                  <a:gd name="connsiteX2" fmla="*/ 1217829 w 1303362"/>
                  <a:gd name="connsiteY2" fmla="*/ 0 h 855331"/>
                  <a:gd name="connsiteX3" fmla="*/ 1303362 w 1303362"/>
                  <a:gd name="connsiteY3" fmla="*/ 85533 h 855331"/>
                  <a:gd name="connsiteX4" fmla="*/ 1303362 w 1303362"/>
                  <a:gd name="connsiteY4" fmla="*/ 769798 h 855331"/>
                  <a:gd name="connsiteX5" fmla="*/ 1217829 w 1303362"/>
                  <a:gd name="connsiteY5" fmla="*/ 855331 h 855331"/>
                  <a:gd name="connsiteX6" fmla="*/ 85533 w 1303362"/>
                  <a:gd name="connsiteY6" fmla="*/ 855331 h 855331"/>
                  <a:gd name="connsiteX7" fmla="*/ 0 w 1303362"/>
                  <a:gd name="connsiteY7" fmla="*/ 769798 h 855331"/>
                  <a:gd name="connsiteX8" fmla="*/ 0 w 1303362"/>
                  <a:gd name="connsiteY8" fmla="*/ 85533 h 85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3362" h="855331">
                    <a:moveTo>
                      <a:pt x="0" y="85533"/>
                    </a:moveTo>
                    <a:cubicBezTo>
                      <a:pt x="0" y="38294"/>
                      <a:pt x="38294" y="0"/>
                      <a:pt x="85533" y="0"/>
                    </a:cubicBezTo>
                    <a:lnTo>
                      <a:pt x="1217829" y="0"/>
                    </a:lnTo>
                    <a:cubicBezTo>
                      <a:pt x="1265068" y="0"/>
                      <a:pt x="1303362" y="38294"/>
                      <a:pt x="1303362" y="85533"/>
                    </a:cubicBezTo>
                    <a:lnTo>
                      <a:pt x="1303362" y="769798"/>
                    </a:lnTo>
                    <a:cubicBezTo>
                      <a:pt x="1303362" y="817037"/>
                      <a:pt x="1265068" y="855331"/>
                      <a:pt x="1217829" y="855331"/>
                    </a:cubicBezTo>
                    <a:lnTo>
                      <a:pt x="85533" y="855331"/>
                    </a:lnTo>
                    <a:cubicBezTo>
                      <a:pt x="38294" y="855331"/>
                      <a:pt x="0" y="817037"/>
                      <a:pt x="0" y="769798"/>
                    </a:cubicBezTo>
                    <a:lnTo>
                      <a:pt x="0" y="85533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14653" tIns="114653" rIns="114653" bIns="114653" spcCol="1270" anchor="ctr"/>
              <a:lstStyle/>
              <a:p>
                <a:pPr marL="0" marR="0" lvl="0" indent="0" algn="ctr" defTabSz="94795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Continuous Testing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593891" y="2662949"/>
              <a:ext cx="337660" cy="1043255"/>
              <a:chOff x="2636524" y="2939015"/>
              <a:chExt cx="365756" cy="113006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2636524" y="3703322"/>
                <a:ext cx="365756" cy="365756"/>
                <a:chOff x="2636524" y="3703322"/>
                <a:chExt cx="365756" cy="365756"/>
              </a:xfrm>
            </p:grpSpPr>
            <p:sp>
              <p:nvSpPr>
                <p:cNvPr id="87" name="Oval 86"/>
                <p:cNvSpPr/>
                <p:nvPr/>
              </p:nvSpPr>
              <p:spPr bwMode="auto">
                <a:xfrm>
                  <a:off x="2636524" y="3703322"/>
                  <a:ext cx="365756" cy="3657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D4D4F"/>
                  </a:solidFill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2735582" y="3802380"/>
                  <a:ext cx="167640" cy="167640"/>
                </a:xfrm>
                <a:prstGeom prst="ellipse">
                  <a:avLst/>
                </a:prstGeom>
                <a:solidFill>
                  <a:srgbClr val="15A99D"/>
                </a:solidFill>
                <a:ln w="12700" cap="flat" cmpd="sng" algn="ctr">
                  <a:noFill/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86" name="Straight Connector 85"/>
              <p:cNvCxnSpPr>
                <a:endCxn id="87" idx="0"/>
              </p:cNvCxnSpPr>
              <p:nvPr/>
            </p:nvCxnSpPr>
            <p:spPr bwMode="auto">
              <a:xfrm>
                <a:off x="2819401" y="2939015"/>
                <a:ext cx="1" cy="764307"/>
              </a:xfrm>
              <a:prstGeom prst="line">
                <a:avLst/>
              </a:prstGeom>
              <a:noFill/>
              <a:ln w="12700" cap="flat" cmpd="sng" algn="ctr">
                <a:solidFill>
                  <a:srgbClr val="4D4D4F"/>
                </a:solidFill>
                <a:prstDash val="sysDash"/>
                <a:miter lim="800000"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51" name="Straight Arrow Connector 50"/>
            <p:cNvCxnSpPr/>
            <p:nvPr/>
          </p:nvCxnSpPr>
          <p:spPr>
            <a:xfrm>
              <a:off x="5541842" y="2147123"/>
              <a:ext cx="73700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3778757" y="1183625"/>
              <a:ext cx="2026159" cy="188686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61001" y="1402321"/>
              <a:ext cx="1477277" cy="1477277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694044" y="1088001"/>
              <a:ext cx="2205710" cy="2067239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54369" y="1517900"/>
              <a:ext cx="1252639" cy="1223198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rgbClr val="EBEABF"/>
            </a:solidFill>
            <a:ln w="19050" cap="rnd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84599" y="1282517"/>
              <a:ext cx="1777100" cy="172929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Continuous Feedback</a:t>
              </a:r>
              <a:endPara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189367" y="1762072"/>
              <a:ext cx="1190846" cy="780847"/>
            </a:xfrm>
            <a:custGeom>
              <a:avLst/>
              <a:gdLst>
                <a:gd name="connsiteX0" fmla="*/ 0 w 1303362"/>
                <a:gd name="connsiteY0" fmla="*/ 85533 h 855331"/>
                <a:gd name="connsiteX1" fmla="*/ 85533 w 1303362"/>
                <a:gd name="connsiteY1" fmla="*/ 0 h 855331"/>
                <a:gd name="connsiteX2" fmla="*/ 1217829 w 1303362"/>
                <a:gd name="connsiteY2" fmla="*/ 0 h 855331"/>
                <a:gd name="connsiteX3" fmla="*/ 1303362 w 1303362"/>
                <a:gd name="connsiteY3" fmla="*/ 85533 h 855331"/>
                <a:gd name="connsiteX4" fmla="*/ 1303362 w 1303362"/>
                <a:gd name="connsiteY4" fmla="*/ 769798 h 855331"/>
                <a:gd name="connsiteX5" fmla="*/ 1217829 w 1303362"/>
                <a:gd name="connsiteY5" fmla="*/ 855331 h 855331"/>
                <a:gd name="connsiteX6" fmla="*/ 85533 w 1303362"/>
                <a:gd name="connsiteY6" fmla="*/ 855331 h 855331"/>
                <a:gd name="connsiteX7" fmla="*/ 0 w 1303362"/>
                <a:gd name="connsiteY7" fmla="*/ 769798 h 855331"/>
                <a:gd name="connsiteX8" fmla="*/ 0 w 1303362"/>
                <a:gd name="connsiteY8" fmla="*/ 85533 h 85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362" h="855331">
                  <a:moveTo>
                    <a:pt x="0" y="85533"/>
                  </a:moveTo>
                  <a:cubicBezTo>
                    <a:pt x="0" y="38294"/>
                    <a:pt x="38294" y="0"/>
                    <a:pt x="85533" y="0"/>
                  </a:cubicBezTo>
                  <a:lnTo>
                    <a:pt x="1217829" y="0"/>
                  </a:lnTo>
                  <a:cubicBezTo>
                    <a:pt x="1265068" y="0"/>
                    <a:pt x="1303362" y="38294"/>
                    <a:pt x="1303362" y="85533"/>
                  </a:cubicBezTo>
                  <a:lnTo>
                    <a:pt x="1303362" y="769798"/>
                  </a:lnTo>
                  <a:cubicBezTo>
                    <a:pt x="1303362" y="817037"/>
                    <a:pt x="1265068" y="855331"/>
                    <a:pt x="1217829" y="855331"/>
                  </a:cubicBezTo>
                  <a:lnTo>
                    <a:pt x="85533" y="855331"/>
                  </a:lnTo>
                  <a:cubicBezTo>
                    <a:pt x="38294" y="855331"/>
                    <a:pt x="0" y="817037"/>
                    <a:pt x="0" y="769798"/>
                  </a:cubicBezTo>
                  <a:lnTo>
                    <a:pt x="0" y="8553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4653" tIns="114653" rIns="114653" bIns="114653" spcCol="1270" anchor="ctr"/>
            <a:lstStyle/>
            <a:p>
              <a:pPr marL="0" marR="0" lvl="0" indent="0" algn="ctr" defTabSz="94795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Continuous </a:t>
              </a:r>
              <a:r>
                <a:rPr kumimoji="0" lang="en-I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Deployment</a:t>
              </a:r>
              <a:endPara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959068" y="1316840"/>
              <a:ext cx="1623217" cy="1625650"/>
              <a:chOff x="764840" y="1015011"/>
              <a:chExt cx="2108284" cy="2046088"/>
            </a:xfrm>
          </p:grpSpPr>
          <p:sp>
            <p:nvSpPr>
              <p:cNvPr id="80" name="Oval 79"/>
              <p:cNvSpPr/>
              <p:nvPr/>
            </p:nvSpPr>
            <p:spPr bwMode="auto">
              <a:xfrm>
                <a:off x="813191" y="1080938"/>
                <a:ext cx="2018185" cy="1915899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ight Arrow 80"/>
              <p:cNvSpPr/>
              <p:nvPr/>
            </p:nvSpPr>
            <p:spPr>
              <a:xfrm rot="1066581">
                <a:off x="1864787" y="1015011"/>
                <a:ext cx="104162" cy="154330"/>
              </a:xfrm>
              <a:prstGeom prst="rightArrow">
                <a:avLst>
                  <a:gd name="adj1" fmla="val 50000"/>
                  <a:gd name="adj2" fmla="val 109836"/>
                </a:avLst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ight Arrow 81"/>
              <p:cNvSpPr/>
              <p:nvPr/>
            </p:nvSpPr>
            <p:spPr>
              <a:xfrm rot="5583972">
                <a:off x="2745662" y="2029229"/>
                <a:ext cx="140525" cy="114399"/>
              </a:xfrm>
              <a:prstGeom prst="rightArrow">
                <a:avLst>
                  <a:gd name="adj1" fmla="val 50000"/>
                  <a:gd name="adj2" fmla="val 109836"/>
                </a:avLst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ight Arrow 82"/>
              <p:cNvSpPr/>
              <p:nvPr/>
            </p:nvSpPr>
            <p:spPr>
              <a:xfrm rot="2867940">
                <a:off x="1920494" y="2931650"/>
                <a:ext cx="103345" cy="155553"/>
              </a:xfrm>
              <a:prstGeom prst="rightArrow">
                <a:avLst>
                  <a:gd name="adj1" fmla="val 50000"/>
                  <a:gd name="adj2" fmla="val 109836"/>
                </a:avLst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ight Arrow 83"/>
              <p:cNvSpPr/>
              <p:nvPr/>
            </p:nvSpPr>
            <p:spPr>
              <a:xfrm rot="16200000">
                <a:off x="751748" y="1823684"/>
                <a:ext cx="140560" cy="114375"/>
              </a:xfrm>
              <a:prstGeom prst="rightArrow">
                <a:avLst>
                  <a:gd name="adj1" fmla="val 50000"/>
                  <a:gd name="adj2" fmla="val 109836"/>
                </a:avLst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942287" y="2675515"/>
              <a:ext cx="337660" cy="1043255"/>
              <a:chOff x="2636524" y="2939015"/>
              <a:chExt cx="365756" cy="1130063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2636524" y="3703322"/>
                <a:ext cx="365756" cy="365756"/>
                <a:chOff x="2636524" y="3703322"/>
                <a:chExt cx="365756" cy="365756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2636524" y="3703322"/>
                  <a:ext cx="365756" cy="3657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D4D4F"/>
                  </a:solidFill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735582" y="3802380"/>
                  <a:ext cx="167640" cy="167640"/>
                </a:xfrm>
                <a:prstGeom prst="ellipse">
                  <a:avLst/>
                </a:prstGeom>
                <a:solidFill>
                  <a:srgbClr val="15A99D"/>
                </a:solidFill>
                <a:ln w="12700" cap="flat" cmpd="sng" algn="ctr">
                  <a:noFill/>
                  <a:prstDash val="sysDash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1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3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77" name="Straight Connector 76"/>
              <p:cNvCxnSpPr>
                <a:endCxn id="78" idx="0"/>
              </p:cNvCxnSpPr>
              <p:nvPr/>
            </p:nvCxnSpPr>
            <p:spPr bwMode="auto">
              <a:xfrm>
                <a:off x="2819401" y="2939015"/>
                <a:ext cx="1" cy="764307"/>
              </a:xfrm>
              <a:prstGeom prst="line">
                <a:avLst/>
              </a:prstGeom>
              <a:noFill/>
              <a:ln w="12700" cap="flat" cmpd="sng" algn="ctr">
                <a:solidFill>
                  <a:srgbClr val="4D4D4F"/>
                </a:solidFill>
                <a:prstDash val="sysDash"/>
                <a:miter lim="800000"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60" name="Group 59"/>
            <p:cNvGrpSpPr/>
            <p:nvPr/>
          </p:nvGrpSpPr>
          <p:grpSpPr>
            <a:xfrm>
              <a:off x="1062179" y="1093972"/>
              <a:ext cx="2205710" cy="2067239"/>
              <a:chOff x="1062179" y="1093972"/>
              <a:chExt cx="2205710" cy="2067239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1146892" y="1189596"/>
                <a:ext cx="2026159" cy="1886863"/>
              </a:xfrm>
              <a:prstGeom prst="ellipse">
                <a:avLst/>
              </a:prstGeom>
              <a:solidFill>
                <a:srgbClr val="00B0F0"/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1428203" y="1408484"/>
                <a:ext cx="1477277" cy="1477277"/>
              </a:xfrm>
              <a:prstGeom prst="ellipse">
                <a:avLst/>
              </a:prstGeom>
              <a:solidFill>
                <a:srgbClr val="00B0F0"/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1062179" y="1093972"/>
                <a:ext cx="2205710" cy="2067239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1522504" y="1523871"/>
                <a:ext cx="1252639" cy="1223198"/>
              </a:xfrm>
              <a:custGeom>
                <a:avLst/>
                <a:gdLst>
                  <a:gd name="T0" fmla="*/ 135 w 146"/>
                  <a:gd name="T1" fmla="*/ 77 h 144"/>
                  <a:gd name="T2" fmla="*/ 144 w 146"/>
                  <a:gd name="T3" fmla="*/ 65 h 144"/>
                  <a:gd name="T4" fmla="*/ 143 w 146"/>
                  <a:gd name="T5" fmla="*/ 53 h 144"/>
                  <a:gd name="T6" fmla="*/ 141 w 146"/>
                  <a:gd name="T7" fmla="*/ 51 h 144"/>
                  <a:gd name="T8" fmla="*/ 129 w 146"/>
                  <a:gd name="T9" fmla="*/ 45 h 144"/>
                  <a:gd name="T10" fmla="*/ 135 w 146"/>
                  <a:gd name="T11" fmla="*/ 39 h 144"/>
                  <a:gd name="T12" fmla="*/ 131 w 146"/>
                  <a:gd name="T13" fmla="*/ 27 h 144"/>
                  <a:gd name="T14" fmla="*/ 128 w 146"/>
                  <a:gd name="T15" fmla="*/ 27 h 144"/>
                  <a:gd name="T16" fmla="*/ 113 w 146"/>
                  <a:gd name="T17" fmla="*/ 25 h 144"/>
                  <a:gd name="T18" fmla="*/ 117 w 146"/>
                  <a:gd name="T19" fmla="*/ 14 h 144"/>
                  <a:gd name="T20" fmla="*/ 108 w 146"/>
                  <a:gd name="T21" fmla="*/ 9 h 144"/>
                  <a:gd name="T22" fmla="*/ 101 w 146"/>
                  <a:gd name="T23" fmla="*/ 17 h 144"/>
                  <a:gd name="T24" fmla="*/ 92 w 146"/>
                  <a:gd name="T25" fmla="*/ 13 h 144"/>
                  <a:gd name="T26" fmla="*/ 92 w 146"/>
                  <a:gd name="T27" fmla="*/ 2 h 144"/>
                  <a:gd name="T28" fmla="*/ 82 w 146"/>
                  <a:gd name="T29" fmla="*/ 0 h 144"/>
                  <a:gd name="T30" fmla="*/ 78 w 146"/>
                  <a:gd name="T31" fmla="*/ 10 h 144"/>
                  <a:gd name="T32" fmla="*/ 73 w 146"/>
                  <a:gd name="T33" fmla="*/ 10 h 144"/>
                  <a:gd name="T34" fmla="*/ 66 w 146"/>
                  <a:gd name="T35" fmla="*/ 1 h 144"/>
                  <a:gd name="T36" fmla="*/ 64 w 146"/>
                  <a:gd name="T37" fmla="*/ 0 h 144"/>
                  <a:gd name="T38" fmla="*/ 52 w 146"/>
                  <a:gd name="T39" fmla="*/ 4 h 144"/>
                  <a:gd name="T40" fmla="*/ 45 w 146"/>
                  <a:gd name="T41" fmla="*/ 17 h 144"/>
                  <a:gd name="T42" fmla="*/ 38 w 146"/>
                  <a:gd name="T43" fmla="*/ 8 h 144"/>
                  <a:gd name="T44" fmla="*/ 29 w 146"/>
                  <a:gd name="T45" fmla="*/ 14 h 144"/>
                  <a:gd name="T46" fmla="*/ 33 w 146"/>
                  <a:gd name="T47" fmla="*/ 25 h 144"/>
                  <a:gd name="T48" fmla="*/ 18 w 146"/>
                  <a:gd name="T49" fmla="*/ 27 h 144"/>
                  <a:gd name="T50" fmla="*/ 15 w 146"/>
                  <a:gd name="T51" fmla="*/ 27 h 144"/>
                  <a:gd name="T52" fmla="*/ 10 w 146"/>
                  <a:gd name="T53" fmla="*/ 38 h 144"/>
                  <a:gd name="T54" fmla="*/ 14 w 146"/>
                  <a:gd name="T55" fmla="*/ 52 h 144"/>
                  <a:gd name="T56" fmla="*/ 5 w 146"/>
                  <a:gd name="T57" fmla="*/ 51 h 144"/>
                  <a:gd name="T58" fmla="*/ 3 w 146"/>
                  <a:gd name="T59" fmla="*/ 53 h 144"/>
                  <a:gd name="T60" fmla="*/ 2 w 146"/>
                  <a:gd name="T61" fmla="*/ 65 h 144"/>
                  <a:gd name="T62" fmla="*/ 11 w 146"/>
                  <a:gd name="T63" fmla="*/ 77 h 144"/>
                  <a:gd name="T64" fmla="*/ 1 w 146"/>
                  <a:gd name="T65" fmla="*/ 81 h 144"/>
                  <a:gd name="T66" fmla="*/ 5 w 146"/>
                  <a:gd name="T67" fmla="*/ 92 h 144"/>
                  <a:gd name="T68" fmla="*/ 14 w 146"/>
                  <a:gd name="T69" fmla="*/ 91 h 144"/>
                  <a:gd name="T70" fmla="*/ 18 w 146"/>
                  <a:gd name="T71" fmla="*/ 100 h 144"/>
                  <a:gd name="T72" fmla="*/ 10 w 146"/>
                  <a:gd name="T73" fmla="*/ 108 h 144"/>
                  <a:gd name="T74" fmla="*/ 17 w 146"/>
                  <a:gd name="T75" fmla="*/ 117 h 144"/>
                  <a:gd name="T76" fmla="*/ 26 w 146"/>
                  <a:gd name="T77" fmla="*/ 112 h 144"/>
                  <a:gd name="T78" fmla="*/ 28 w 146"/>
                  <a:gd name="T79" fmla="*/ 126 h 144"/>
                  <a:gd name="T80" fmla="*/ 37 w 146"/>
                  <a:gd name="T81" fmla="*/ 135 h 144"/>
                  <a:gd name="T82" fmla="*/ 40 w 146"/>
                  <a:gd name="T83" fmla="*/ 134 h 144"/>
                  <a:gd name="T84" fmla="*/ 53 w 146"/>
                  <a:gd name="T85" fmla="*/ 130 h 144"/>
                  <a:gd name="T86" fmla="*/ 52 w 146"/>
                  <a:gd name="T87" fmla="*/ 139 h 144"/>
                  <a:gd name="T88" fmla="*/ 64 w 146"/>
                  <a:gd name="T89" fmla="*/ 144 h 144"/>
                  <a:gd name="T90" fmla="*/ 66 w 146"/>
                  <a:gd name="T91" fmla="*/ 142 h 144"/>
                  <a:gd name="T92" fmla="*/ 73 w 146"/>
                  <a:gd name="T93" fmla="*/ 134 h 144"/>
                  <a:gd name="T94" fmla="*/ 80 w 146"/>
                  <a:gd name="T95" fmla="*/ 142 h 144"/>
                  <a:gd name="T96" fmla="*/ 82 w 146"/>
                  <a:gd name="T97" fmla="*/ 144 h 144"/>
                  <a:gd name="T98" fmla="*/ 94 w 146"/>
                  <a:gd name="T99" fmla="*/ 139 h 144"/>
                  <a:gd name="T100" fmla="*/ 101 w 146"/>
                  <a:gd name="T101" fmla="*/ 127 h 144"/>
                  <a:gd name="T102" fmla="*/ 108 w 146"/>
                  <a:gd name="T103" fmla="*/ 135 h 144"/>
                  <a:gd name="T104" fmla="*/ 118 w 146"/>
                  <a:gd name="T105" fmla="*/ 130 h 144"/>
                  <a:gd name="T106" fmla="*/ 113 w 146"/>
                  <a:gd name="T107" fmla="*/ 119 h 144"/>
                  <a:gd name="T108" fmla="*/ 128 w 146"/>
                  <a:gd name="T109" fmla="*/ 117 h 144"/>
                  <a:gd name="T110" fmla="*/ 131 w 146"/>
                  <a:gd name="T111" fmla="*/ 116 h 144"/>
                  <a:gd name="T112" fmla="*/ 136 w 146"/>
                  <a:gd name="T113" fmla="*/ 105 h 144"/>
                  <a:gd name="T114" fmla="*/ 132 w 146"/>
                  <a:gd name="T115" fmla="*/ 92 h 144"/>
                  <a:gd name="T116" fmla="*/ 141 w 146"/>
                  <a:gd name="T117" fmla="*/ 92 h 144"/>
                  <a:gd name="T118" fmla="*/ 144 w 146"/>
                  <a:gd name="T119" fmla="*/ 91 h 144"/>
                  <a:gd name="T120" fmla="*/ 144 w 146"/>
                  <a:gd name="T121" fmla="*/ 7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4">
                    <a:moveTo>
                      <a:pt x="144" y="79"/>
                    </a:moveTo>
                    <a:cubicBezTo>
                      <a:pt x="135" y="77"/>
                      <a:pt x="135" y="77"/>
                      <a:pt x="135" y="77"/>
                    </a:cubicBezTo>
                    <a:cubicBezTo>
                      <a:pt x="135" y="73"/>
                      <a:pt x="135" y="70"/>
                      <a:pt x="135" y="67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5" y="65"/>
                      <a:pt x="146" y="64"/>
                      <a:pt x="145" y="62"/>
                    </a:cubicBezTo>
                    <a:cubicBezTo>
                      <a:pt x="145" y="59"/>
                      <a:pt x="144" y="56"/>
                      <a:pt x="143" y="53"/>
                    </a:cubicBezTo>
                    <a:cubicBezTo>
                      <a:pt x="143" y="52"/>
                      <a:pt x="142" y="51"/>
                      <a:pt x="141" y="51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50"/>
                      <a:pt x="130" y="47"/>
                      <a:pt x="129" y="45"/>
                    </a:cubicBezTo>
                    <a:cubicBezTo>
                      <a:pt x="129" y="44"/>
                      <a:pt x="128" y="44"/>
                      <a:pt x="128" y="44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6" y="38"/>
                      <a:pt x="137" y="37"/>
                      <a:pt x="136" y="36"/>
                    </a:cubicBezTo>
                    <a:cubicBezTo>
                      <a:pt x="134" y="33"/>
                      <a:pt x="133" y="30"/>
                      <a:pt x="131" y="27"/>
                    </a:cubicBezTo>
                    <a:cubicBezTo>
                      <a:pt x="130" y="27"/>
                      <a:pt x="130" y="27"/>
                      <a:pt x="129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8" y="29"/>
                      <a:pt x="116" y="27"/>
                      <a:pt x="113" y="25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9" y="16"/>
                      <a:pt x="118" y="15"/>
                      <a:pt x="117" y="14"/>
                    </a:cubicBezTo>
                    <a:cubicBezTo>
                      <a:pt x="115" y="12"/>
                      <a:pt x="112" y="10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ubicBezTo>
                      <a:pt x="107" y="9"/>
                      <a:pt x="107" y="9"/>
                      <a:pt x="106" y="10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99" y="15"/>
                      <a:pt x="96" y="14"/>
                      <a:pt x="93" y="13"/>
                    </a:cubicBezTo>
                    <a:cubicBezTo>
                      <a:pt x="93" y="13"/>
                      <a:pt x="92" y="13"/>
                      <a:pt x="92" y="13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3"/>
                      <a:pt x="93" y="2"/>
                      <a:pt x="92" y="2"/>
                    </a:cubicBezTo>
                    <a:cubicBezTo>
                      <a:pt x="89" y="1"/>
                      <a:pt x="86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0" y="0"/>
                      <a:pt x="80" y="2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1" y="10"/>
                      <a:pt x="70" y="10"/>
                      <a:pt x="68" y="1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0"/>
                      <a:pt x="57" y="1"/>
                      <a:pt x="54" y="2"/>
                    </a:cubicBezTo>
                    <a:cubicBezTo>
                      <a:pt x="53" y="2"/>
                      <a:pt x="52" y="3"/>
                      <a:pt x="52" y="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1" y="14"/>
                      <a:pt x="48" y="15"/>
                      <a:pt x="45" y="17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9" y="8"/>
                      <a:pt x="38" y="8"/>
                    </a:cubicBezTo>
                    <a:cubicBezTo>
                      <a:pt x="38" y="8"/>
                      <a:pt x="37" y="8"/>
                      <a:pt x="37" y="9"/>
                    </a:cubicBezTo>
                    <a:cubicBezTo>
                      <a:pt x="34" y="10"/>
                      <a:pt x="31" y="12"/>
                      <a:pt x="29" y="14"/>
                    </a:cubicBezTo>
                    <a:cubicBezTo>
                      <a:pt x="28" y="15"/>
                      <a:pt x="27" y="16"/>
                      <a:pt x="28" y="17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0" y="27"/>
                      <a:pt x="28" y="29"/>
                      <a:pt x="26" y="3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6" y="26"/>
                      <a:pt x="16" y="27"/>
                      <a:pt x="15" y="27"/>
                    </a:cubicBezTo>
                    <a:cubicBezTo>
                      <a:pt x="13" y="30"/>
                      <a:pt x="11" y="33"/>
                      <a:pt x="10" y="35"/>
                    </a:cubicBezTo>
                    <a:cubicBezTo>
                      <a:pt x="9" y="36"/>
                      <a:pt x="9" y="38"/>
                      <a:pt x="10" y="38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6" y="46"/>
                      <a:pt x="15" y="49"/>
                      <a:pt x="14" y="52"/>
                    </a:cubicBezTo>
                    <a:cubicBezTo>
                      <a:pt x="14" y="52"/>
                      <a:pt x="14" y="52"/>
                      <a:pt x="14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1"/>
                      <a:pt x="3" y="52"/>
                      <a:pt x="3" y="53"/>
                    </a:cubicBezTo>
                    <a:cubicBezTo>
                      <a:pt x="2" y="56"/>
                      <a:pt x="1" y="59"/>
                      <a:pt x="1" y="62"/>
                    </a:cubicBezTo>
                    <a:cubicBezTo>
                      <a:pt x="0" y="64"/>
                      <a:pt x="1" y="65"/>
                      <a:pt x="2" y="65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70"/>
                      <a:pt x="11" y="73"/>
                      <a:pt x="11" y="77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80"/>
                      <a:pt x="1" y="81"/>
                    </a:cubicBezTo>
                    <a:cubicBezTo>
                      <a:pt x="1" y="84"/>
                      <a:pt x="2" y="88"/>
                      <a:pt x="3" y="91"/>
                    </a:cubicBezTo>
                    <a:cubicBezTo>
                      <a:pt x="3" y="92"/>
                      <a:pt x="4" y="92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5" y="94"/>
                      <a:pt x="16" y="96"/>
                      <a:pt x="17" y="99"/>
                    </a:cubicBezTo>
                    <a:cubicBezTo>
                      <a:pt x="17" y="99"/>
                      <a:pt x="18" y="100"/>
                      <a:pt x="18" y="100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0" y="106"/>
                      <a:pt x="9" y="107"/>
                      <a:pt x="10" y="108"/>
                    </a:cubicBezTo>
                    <a:cubicBezTo>
                      <a:pt x="12" y="111"/>
                      <a:pt x="13" y="114"/>
                      <a:pt x="15" y="116"/>
                    </a:cubicBezTo>
                    <a:cubicBezTo>
                      <a:pt x="16" y="117"/>
                      <a:pt x="17" y="117"/>
                      <a:pt x="17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8" y="114"/>
                      <a:pt x="30" y="117"/>
                      <a:pt x="33" y="119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7"/>
                      <a:pt x="28" y="129"/>
                      <a:pt x="29" y="129"/>
                    </a:cubicBezTo>
                    <a:cubicBezTo>
                      <a:pt x="31" y="131"/>
                      <a:pt x="34" y="133"/>
                      <a:pt x="37" y="135"/>
                    </a:cubicBezTo>
                    <a:cubicBezTo>
                      <a:pt x="37" y="135"/>
                      <a:pt x="38" y="135"/>
                      <a:pt x="38" y="135"/>
                    </a:cubicBezTo>
                    <a:cubicBezTo>
                      <a:pt x="39" y="135"/>
                      <a:pt x="39" y="135"/>
                      <a:pt x="40" y="134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8" y="128"/>
                      <a:pt x="50" y="129"/>
                      <a:pt x="53" y="130"/>
                    </a:cubicBezTo>
                    <a:cubicBezTo>
                      <a:pt x="53" y="130"/>
                      <a:pt x="54" y="130"/>
                      <a:pt x="54" y="131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0"/>
                      <a:pt x="53" y="142"/>
                      <a:pt x="54" y="142"/>
                    </a:cubicBezTo>
                    <a:cubicBezTo>
                      <a:pt x="57" y="143"/>
                      <a:pt x="61" y="143"/>
                      <a:pt x="64" y="144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5" y="144"/>
                      <a:pt x="66" y="143"/>
                      <a:pt x="66" y="142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70" y="134"/>
                      <a:pt x="72" y="134"/>
                      <a:pt x="73" y="134"/>
                    </a:cubicBezTo>
                    <a:cubicBezTo>
                      <a:pt x="75" y="134"/>
                      <a:pt x="76" y="134"/>
                      <a:pt x="78" y="133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3"/>
                      <a:pt x="81" y="144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6" y="143"/>
                      <a:pt x="89" y="143"/>
                      <a:pt x="92" y="142"/>
                    </a:cubicBezTo>
                    <a:cubicBezTo>
                      <a:pt x="93" y="142"/>
                      <a:pt x="94" y="141"/>
                      <a:pt x="94" y="139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5" y="130"/>
                      <a:pt x="98" y="129"/>
                      <a:pt x="101" y="12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5"/>
                      <a:pt x="107" y="135"/>
                      <a:pt x="108" y="135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12" y="133"/>
                      <a:pt x="115" y="131"/>
                      <a:pt x="118" y="130"/>
                    </a:cubicBezTo>
                    <a:cubicBezTo>
                      <a:pt x="118" y="129"/>
                      <a:pt x="119" y="128"/>
                      <a:pt x="118" y="127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6" y="117"/>
                      <a:pt x="118" y="115"/>
                      <a:pt x="120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8" y="117"/>
                      <a:pt x="129" y="117"/>
                      <a:pt x="129" y="117"/>
                    </a:cubicBezTo>
                    <a:cubicBezTo>
                      <a:pt x="130" y="117"/>
                      <a:pt x="130" y="117"/>
                      <a:pt x="131" y="116"/>
                    </a:cubicBezTo>
                    <a:cubicBezTo>
                      <a:pt x="133" y="114"/>
                      <a:pt x="135" y="111"/>
                      <a:pt x="136" y="108"/>
                    </a:cubicBezTo>
                    <a:cubicBezTo>
                      <a:pt x="137" y="107"/>
                      <a:pt x="137" y="106"/>
                      <a:pt x="136" y="105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30" y="97"/>
                      <a:pt x="131" y="95"/>
                      <a:pt x="132" y="92"/>
                    </a:cubicBezTo>
                    <a:cubicBezTo>
                      <a:pt x="132" y="92"/>
                      <a:pt x="132" y="91"/>
                      <a:pt x="132" y="91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2" y="92"/>
                      <a:pt x="143" y="92"/>
                      <a:pt x="144" y="91"/>
                    </a:cubicBezTo>
                    <a:cubicBezTo>
                      <a:pt x="144" y="88"/>
                      <a:pt x="145" y="84"/>
                      <a:pt x="145" y="81"/>
                    </a:cubicBezTo>
                    <a:cubicBezTo>
                      <a:pt x="146" y="80"/>
                      <a:pt x="145" y="79"/>
                      <a:pt x="144" y="79"/>
                    </a:cubicBezTo>
                    <a:close/>
                  </a:path>
                </a:pathLst>
              </a:custGeom>
              <a:solidFill>
                <a:srgbClr val="EBEABF"/>
              </a:solidFill>
              <a:ln w="19050" cap="rnd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337782" y="1308133"/>
                <a:ext cx="1623217" cy="1625650"/>
                <a:chOff x="764840" y="1015011"/>
                <a:chExt cx="2108284" cy="2046088"/>
              </a:xfrm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813191" y="1080938"/>
                  <a:ext cx="2018185" cy="191589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FF00"/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Right Arrow 71"/>
                <p:cNvSpPr/>
                <p:nvPr/>
              </p:nvSpPr>
              <p:spPr>
                <a:xfrm rot="1066581">
                  <a:off x="1864787" y="1015011"/>
                  <a:ext cx="104162" cy="154330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ight Arrow 72"/>
                <p:cNvSpPr/>
                <p:nvPr/>
              </p:nvSpPr>
              <p:spPr>
                <a:xfrm rot="5583972">
                  <a:off x="2745662" y="2029229"/>
                  <a:ext cx="140525" cy="114399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ight Arrow 73"/>
                <p:cNvSpPr/>
                <p:nvPr/>
              </p:nvSpPr>
              <p:spPr>
                <a:xfrm rot="2867940">
                  <a:off x="1920494" y="2931650"/>
                  <a:ext cx="103345" cy="155553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ight Arrow 74"/>
                <p:cNvSpPr/>
                <p:nvPr/>
              </p:nvSpPr>
              <p:spPr>
                <a:xfrm rot="16200000">
                  <a:off x="751748" y="1823684"/>
                  <a:ext cx="140560" cy="114375"/>
                </a:xfrm>
                <a:prstGeom prst="rightArrow">
                  <a:avLst>
                    <a:gd name="adj1" fmla="val 50000"/>
                    <a:gd name="adj2" fmla="val 109836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Freeform 68"/>
              <p:cNvSpPr/>
              <p:nvPr/>
            </p:nvSpPr>
            <p:spPr>
              <a:xfrm>
                <a:off x="1557502" y="1768043"/>
                <a:ext cx="1190846" cy="780847"/>
              </a:xfrm>
              <a:custGeom>
                <a:avLst/>
                <a:gdLst>
                  <a:gd name="connsiteX0" fmla="*/ 0 w 1303362"/>
                  <a:gd name="connsiteY0" fmla="*/ 85533 h 855331"/>
                  <a:gd name="connsiteX1" fmla="*/ 85533 w 1303362"/>
                  <a:gd name="connsiteY1" fmla="*/ 0 h 855331"/>
                  <a:gd name="connsiteX2" fmla="*/ 1217829 w 1303362"/>
                  <a:gd name="connsiteY2" fmla="*/ 0 h 855331"/>
                  <a:gd name="connsiteX3" fmla="*/ 1303362 w 1303362"/>
                  <a:gd name="connsiteY3" fmla="*/ 85533 h 855331"/>
                  <a:gd name="connsiteX4" fmla="*/ 1303362 w 1303362"/>
                  <a:gd name="connsiteY4" fmla="*/ 769798 h 855331"/>
                  <a:gd name="connsiteX5" fmla="*/ 1217829 w 1303362"/>
                  <a:gd name="connsiteY5" fmla="*/ 855331 h 855331"/>
                  <a:gd name="connsiteX6" fmla="*/ 85533 w 1303362"/>
                  <a:gd name="connsiteY6" fmla="*/ 855331 h 855331"/>
                  <a:gd name="connsiteX7" fmla="*/ 0 w 1303362"/>
                  <a:gd name="connsiteY7" fmla="*/ 769798 h 855331"/>
                  <a:gd name="connsiteX8" fmla="*/ 0 w 1303362"/>
                  <a:gd name="connsiteY8" fmla="*/ 85533 h 85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3362" h="855331">
                    <a:moveTo>
                      <a:pt x="0" y="85533"/>
                    </a:moveTo>
                    <a:cubicBezTo>
                      <a:pt x="0" y="38294"/>
                      <a:pt x="38294" y="0"/>
                      <a:pt x="85533" y="0"/>
                    </a:cubicBezTo>
                    <a:lnTo>
                      <a:pt x="1217829" y="0"/>
                    </a:lnTo>
                    <a:cubicBezTo>
                      <a:pt x="1265068" y="0"/>
                      <a:pt x="1303362" y="38294"/>
                      <a:pt x="1303362" y="85533"/>
                    </a:cubicBezTo>
                    <a:lnTo>
                      <a:pt x="1303362" y="769798"/>
                    </a:lnTo>
                    <a:cubicBezTo>
                      <a:pt x="1303362" y="817037"/>
                      <a:pt x="1265068" y="855331"/>
                      <a:pt x="1217829" y="855331"/>
                    </a:cubicBezTo>
                    <a:lnTo>
                      <a:pt x="85533" y="855331"/>
                    </a:lnTo>
                    <a:cubicBezTo>
                      <a:pt x="38294" y="855331"/>
                      <a:pt x="0" y="817037"/>
                      <a:pt x="0" y="769798"/>
                    </a:cubicBezTo>
                    <a:lnTo>
                      <a:pt x="0" y="85533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14653" tIns="114653" rIns="114653" bIns="114653" spcCol="1270" anchor="ctr"/>
              <a:lstStyle/>
              <a:p>
                <a:pPr marL="0" marR="0" lvl="0" indent="0" algn="ctr" defTabSz="94795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Continuous Integration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252734" y="1275426"/>
                <a:ext cx="1777100" cy="172929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Continuous Feedback</a:t>
                </a:r>
                <a:endParaRPr kumimoji="0" lang="en-I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07FCB8A-A8D6-41A5-A011-2E708435AA3E}"/>
                </a:ext>
              </a:extLst>
            </p:cNvPr>
            <p:cNvSpPr txBox="1"/>
            <p:nvPr/>
          </p:nvSpPr>
          <p:spPr>
            <a:xfrm>
              <a:off x="3940993" y="3788686"/>
              <a:ext cx="2246128" cy="1492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Activities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Deployment scripts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On-demand Release Mgmt.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Deploy to Dockers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AKS Deployments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Establish DevOps  Dashboards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E7D263-6722-4BC7-9A5A-56F67985B873}"/>
                </a:ext>
              </a:extLst>
            </p:cNvPr>
            <p:cNvSpPr txBox="1"/>
            <p:nvPr/>
          </p:nvSpPr>
          <p:spPr>
            <a:xfrm>
              <a:off x="6382656" y="3787470"/>
              <a:ext cx="2014593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Activities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Test case creation – manual / automated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Manual Test Execution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Extend pipeline to support 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party testing tools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Automated Testing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Performance Testing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Web and service testing	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Telemetry Report generation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Transform from manual to Automated testing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AA2CCC9-9BEA-4C8D-AB29-286476EEEA6A}"/>
                </a:ext>
              </a:extLst>
            </p:cNvPr>
            <p:cNvSpPr txBox="1"/>
            <p:nvPr/>
          </p:nvSpPr>
          <p:spPr>
            <a:xfrm>
              <a:off x="8808849" y="3787470"/>
              <a:ext cx="2203140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Activities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Define DevOps goals, metrics, SLA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Metrics based Continuous Monitoring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Focus on Continuous Improvement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Monitor Dockers / Containers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Monitor Apps performance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Log management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Deployment Error tracking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Monitor DevOps Dashboards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4933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18755"/>
            <a:ext cx="11379200" cy="523220"/>
          </a:xfrm>
        </p:spPr>
        <p:txBody>
          <a:bodyPr/>
          <a:lstStyle/>
          <a:p>
            <a:r>
              <a:rPr lang="en-US" dirty="0"/>
              <a:t>AA </a:t>
            </a:r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0304060" y="1091820"/>
            <a:ext cx="573206" cy="5097437"/>
          </a:xfrm>
          <a:prstGeom prst="rect">
            <a:avLst/>
          </a:prstGeom>
          <a:solidFill>
            <a:srgbClr val="FFC305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DevOps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1002370" y="1091820"/>
            <a:ext cx="573206" cy="5097437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rot="0" spcFirstLastPara="0" vertOverflow="overflow" horzOverflow="overflow" vert="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Project Management</a:t>
            </a:r>
          </a:p>
        </p:txBody>
      </p:sp>
      <p:sp>
        <p:nvSpPr>
          <p:cNvPr id="35" name="Rectangle 34"/>
          <p:cNvSpPr/>
          <p:nvPr/>
        </p:nvSpPr>
        <p:spPr bwMode="auto">
          <a:xfrm rot="16200000">
            <a:off x="7917294" y="-438322"/>
            <a:ext cx="731520" cy="3791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Discovery</a:t>
            </a:r>
          </a:p>
        </p:txBody>
      </p:sp>
      <p:sp>
        <p:nvSpPr>
          <p:cNvPr id="36" name="Rectangle 35"/>
          <p:cNvSpPr/>
          <p:nvPr/>
        </p:nvSpPr>
        <p:spPr bwMode="auto">
          <a:xfrm rot="16200000">
            <a:off x="7917294" y="434861"/>
            <a:ext cx="731520" cy="3791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Planning &amp; Designing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7917294" y="1308044"/>
            <a:ext cx="731520" cy="3791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Execution</a:t>
            </a:r>
          </a:p>
        </p:txBody>
      </p:sp>
      <p:sp>
        <p:nvSpPr>
          <p:cNvPr id="38" name="Rectangle 37"/>
          <p:cNvSpPr/>
          <p:nvPr/>
        </p:nvSpPr>
        <p:spPr bwMode="auto">
          <a:xfrm rot="16200000">
            <a:off x="7917294" y="2181227"/>
            <a:ext cx="731520" cy="3791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Testing</a:t>
            </a:r>
          </a:p>
        </p:txBody>
      </p:sp>
      <p:sp>
        <p:nvSpPr>
          <p:cNvPr id="39" name="Rectangle 38"/>
          <p:cNvSpPr/>
          <p:nvPr/>
        </p:nvSpPr>
        <p:spPr bwMode="auto">
          <a:xfrm rot="16200000">
            <a:off x="7917294" y="3054410"/>
            <a:ext cx="731520" cy="3791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Manage</a:t>
            </a:r>
          </a:p>
        </p:txBody>
      </p:sp>
      <p:sp>
        <p:nvSpPr>
          <p:cNvPr id="40" name="Rectangle 39"/>
          <p:cNvSpPr/>
          <p:nvPr/>
        </p:nvSpPr>
        <p:spPr bwMode="auto">
          <a:xfrm rot="16200000">
            <a:off x="7917294" y="3927595"/>
            <a:ext cx="731520" cy="3791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Support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2427023" y="1091821"/>
            <a:ext cx="3835021" cy="382138"/>
          </a:xfrm>
          <a:prstGeom prst="wedgeRoundRectCallout">
            <a:avLst>
              <a:gd name="adj1" fmla="val -54997"/>
              <a:gd name="adj2" fmla="val -4450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How many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App owners 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are still missing?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2427023" y="2389150"/>
            <a:ext cx="3835021" cy="382138"/>
          </a:xfrm>
          <a:prstGeom prst="wedgeRoundRectCallout">
            <a:avLst>
              <a:gd name="adj1" fmla="val -55779"/>
              <a:gd name="adj2" fmla="val -5094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Please recommend the correct “R” for “A”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App!</a:t>
            </a: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2427023" y="1524264"/>
            <a:ext cx="3835021" cy="382138"/>
          </a:xfrm>
          <a:prstGeom prst="wedgeRoundRectCallout">
            <a:avLst>
              <a:gd name="adj1" fmla="val -55848"/>
              <a:gd name="adj2" fmla="val -4099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are the issues with my “A” App?</a:t>
            </a: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2427023" y="3686479"/>
            <a:ext cx="3835021" cy="382138"/>
          </a:xfrm>
          <a:prstGeom prst="wedgeRoundRectCallout">
            <a:avLst>
              <a:gd name="adj1" fmla="val -56065"/>
              <a:gd name="adj2" fmla="val -36593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Could you execute test case “T” on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App “A”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45" name="Rounded Rectangular Callout 44"/>
          <p:cNvSpPr/>
          <p:nvPr/>
        </p:nvSpPr>
        <p:spPr bwMode="auto">
          <a:xfrm>
            <a:off x="2427023" y="1956707"/>
            <a:ext cx="3835021" cy="382138"/>
          </a:xfrm>
          <a:prstGeom prst="wedgeRoundRectCallout">
            <a:avLst>
              <a:gd name="adj1" fmla="val -55779"/>
              <a:gd name="adj2" fmla="val -1172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 many Apps could be modernized?</a:t>
            </a:r>
          </a:p>
        </p:txBody>
      </p:sp>
      <p:sp>
        <p:nvSpPr>
          <p:cNvPr id="46" name="Rounded Rectangular Callout 45"/>
          <p:cNvSpPr/>
          <p:nvPr/>
        </p:nvSpPr>
        <p:spPr bwMode="auto">
          <a:xfrm>
            <a:off x="2427023" y="4118922"/>
            <a:ext cx="3835021" cy="382138"/>
          </a:xfrm>
          <a:prstGeom prst="wedgeRoundRectCallout">
            <a:avLst>
              <a:gd name="adj1" fmla="val -55353"/>
              <a:gd name="adj2" fmla="val -40165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 many SEV1 test failures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are there?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2427023" y="2821593"/>
            <a:ext cx="3835021" cy="382138"/>
          </a:xfrm>
          <a:prstGeom prst="wedgeRoundRectCallout">
            <a:avLst>
              <a:gd name="adj1" fmla="val -56065"/>
              <a:gd name="adj2" fmla="val -4450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Could you upgrade App “A”?</a:t>
            </a: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2427023" y="4551365"/>
            <a:ext cx="3835021" cy="382138"/>
          </a:xfrm>
          <a:prstGeom prst="wedgeRoundRectCallout">
            <a:avLst>
              <a:gd name="adj1" fmla="val -56420"/>
              <a:gd name="adj2" fmla="val -43736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Could you create Build &amp; Release Pipelines? </a:t>
            </a: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2427023" y="3254036"/>
            <a:ext cx="3835021" cy="382138"/>
          </a:xfrm>
          <a:prstGeom prst="wedgeRoundRectCallout">
            <a:avLst>
              <a:gd name="adj1" fmla="val -56421"/>
              <a:gd name="adj2" fmla="val -11593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Could you create a Microservice?</a:t>
            </a: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2427023" y="4983808"/>
            <a:ext cx="3835021" cy="382138"/>
          </a:xfrm>
          <a:prstGeom prst="wedgeRoundRectCallout">
            <a:avLst>
              <a:gd name="adj1" fmla="val -56065"/>
              <a:gd name="adj2" fmla="val -50879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Could you generate schedule slippage metric?</a:t>
            </a: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2427023" y="5416251"/>
            <a:ext cx="3835021" cy="382138"/>
          </a:xfrm>
          <a:prstGeom prst="wedgeRoundRectCallout">
            <a:avLst>
              <a:gd name="adj1" fmla="val -56385"/>
              <a:gd name="adj2" fmla="val -48654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Could you show SEV1 tickets for last 1 Year</a:t>
            </a:r>
          </a:p>
        </p:txBody>
      </p:sp>
      <p:sp>
        <p:nvSpPr>
          <p:cNvPr id="52" name="Rounded Rectangular Callout 51"/>
          <p:cNvSpPr/>
          <p:nvPr/>
        </p:nvSpPr>
        <p:spPr bwMode="auto">
          <a:xfrm>
            <a:off x="2427023" y="5848697"/>
            <a:ext cx="3835021" cy="382138"/>
          </a:xfrm>
          <a:prstGeom prst="wedgeRoundRectCallout">
            <a:avLst>
              <a:gd name="adj1" fmla="val -55638"/>
              <a:gd name="adj2" fmla="val -54099"/>
              <a:gd name="adj3" fmla="val 16667"/>
            </a:avLst>
          </a:prstGeom>
          <a:solidFill>
            <a:schemeClr val="accent4">
              <a:lumMod val="7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Could you close ticket “T” as problem is solved?</a:t>
            </a:r>
          </a:p>
        </p:txBody>
      </p:sp>
      <p:sp>
        <p:nvSpPr>
          <p:cNvPr id="53" name="Trapezoid 52"/>
          <p:cNvSpPr/>
          <p:nvPr/>
        </p:nvSpPr>
        <p:spPr bwMode="auto">
          <a:xfrm rot="16200000">
            <a:off x="-853491" y="2996360"/>
            <a:ext cx="4988891" cy="1303207"/>
          </a:xfrm>
          <a:prstGeom prst="trapezoid">
            <a:avLst>
              <a:gd name="adj" fmla="val 19695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607D8B"/>
              </a:gs>
            </a:gsLst>
            <a:lin ang="5400000" scaled="1"/>
          </a:gra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ounded Rectangular Callout 53"/>
          <p:cNvSpPr/>
          <p:nvPr/>
        </p:nvSpPr>
        <p:spPr bwMode="auto">
          <a:xfrm>
            <a:off x="261671" y="2389150"/>
            <a:ext cx="1753645" cy="717506"/>
          </a:xfrm>
          <a:prstGeom prst="wedgeRoundRectCallout">
            <a:avLst>
              <a:gd name="adj1" fmla="val 41757"/>
              <a:gd name="adj2" fmla="val 75919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How can I help you?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83490" y="3188465"/>
            <a:ext cx="1277256" cy="1239158"/>
          </a:xfrm>
          <a:prstGeom prst="ellipse">
            <a:avLst/>
          </a:prstGeom>
          <a:solidFill>
            <a:srgbClr val="FFFF9B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" y="3123408"/>
            <a:ext cx="1560559" cy="1548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image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4767432"/>
            <a:ext cx="9242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217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CL Template">
  <a:themeElements>
    <a:clrScheme name="HCL_RBtC">
      <a:dk1>
        <a:srgbClr val="000000"/>
      </a:dk1>
      <a:lt1>
        <a:srgbClr val="FFFFFF"/>
      </a:lt1>
      <a:dk2>
        <a:srgbClr val="F58220"/>
      </a:dk2>
      <a:lt2>
        <a:srgbClr val="0066B3"/>
      </a:lt2>
      <a:accent1>
        <a:srgbClr val="C82323"/>
      </a:accent1>
      <a:accent2>
        <a:srgbClr val="993F98"/>
      </a:accent2>
      <a:accent3>
        <a:srgbClr val="00AFBE"/>
      </a:accent3>
      <a:accent4>
        <a:srgbClr val="46C8F5"/>
      </a:accent4>
      <a:accent5>
        <a:srgbClr val="CDDC0A"/>
      </a:accent5>
      <a:accent6>
        <a:srgbClr val="FAB914"/>
      </a:accent6>
      <a:hlink>
        <a:srgbClr val="0066FF"/>
      </a:hlink>
      <a:folHlink>
        <a:srgbClr val="FAB9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A28A7B991E142918FF6BDEFA0095C" ma:contentTypeVersion="5" ma:contentTypeDescription="Create a new document." ma:contentTypeScope="" ma:versionID="865e8553159d4ff525c9ad2d586a5d7b">
  <xsd:schema xmlns:xsd="http://www.w3.org/2001/XMLSchema" xmlns:xs="http://www.w3.org/2001/XMLSchema" xmlns:p="http://schemas.microsoft.com/office/2006/metadata/properties" xmlns:ns2="522eb7ac-661d-4681-bcdc-374c76161e30" targetNamespace="http://schemas.microsoft.com/office/2006/metadata/properties" ma:root="true" ma:fieldsID="8a48707fe6d17d0cde1d8a11a53a7a45" ns2:_="">
    <xsd:import namespace="522eb7ac-661d-4681-bcdc-374c76161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eb7ac-661d-4681-bcdc-374c76161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D60F33-1BD9-42D9-A558-A274E158BF4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522eb7ac-661d-4681-bcdc-374c76161e3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F391F6-8CF7-4446-824C-4E3AA48EF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eb7ac-661d-4681-bcdc-374c76161e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043093-D687-478C-BCB4-92CD207844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Theme3_24072018</Template>
  <TotalTime>12810</TotalTime>
  <Words>1582</Words>
  <Application>Microsoft Office PowerPoint</Application>
  <PresentationFormat>Widescreen</PresentationFormat>
  <Paragraphs>386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Aller Light</vt:lpstr>
      <vt:lpstr>Arial</vt:lpstr>
      <vt:lpstr>Arial Black</vt:lpstr>
      <vt:lpstr>Calibri</vt:lpstr>
      <vt:lpstr>Novecento Book</vt:lpstr>
      <vt:lpstr>Segoe UI</vt:lpstr>
      <vt:lpstr>Segoe UI Semibold</vt:lpstr>
      <vt:lpstr>Symbol</vt:lpstr>
      <vt:lpstr>Verdana</vt:lpstr>
      <vt:lpstr>Webdings</vt:lpstr>
      <vt:lpstr>Wingdings</vt:lpstr>
      <vt:lpstr>HCL Template</vt:lpstr>
      <vt:lpstr>PowerPoint Presentation</vt:lpstr>
      <vt:lpstr>Contents</vt:lpstr>
      <vt:lpstr>Our Offering</vt:lpstr>
      <vt:lpstr>AA Architecture</vt:lpstr>
      <vt:lpstr>AA Application Development</vt:lpstr>
      <vt:lpstr>AA Application Development - App Modernization</vt:lpstr>
      <vt:lpstr>AA Testing</vt:lpstr>
      <vt:lpstr>AA DevOps</vt:lpstr>
      <vt:lpstr>AA CALM</vt:lpstr>
      <vt:lpstr>Differentiators</vt:lpstr>
      <vt:lpstr>PowerPoint Presentation</vt:lpstr>
      <vt:lpstr>Practice Snapshot</vt:lpstr>
      <vt:lpstr>MS Relationship</vt:lpstr>
      <vt:lpstr>Thank You!!!</vt:lpstr>
      <vt:lpstr>PowerPoint Presentation</vt:lpstr>
    </vt:vector>
  </TitlesOfParts>
  <Company>HCL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 Kumar Pal</dc:creator>
  <cp:lastModifiedBy>Arup Kumar Pal</cp:lastModifiedBy>
  <cp:revision>883</cp:revision>
  <dcterms:created xsi:type="dcterms:W3CDTF">2018-07-30T06:15:54Z</dcterms:created>
  <dcterms:modified xsi:type="dcterms:W3CDTF">2019-01-17T05:08:59Z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0x010100AF8A28A7B991E142918FF6BDEFA0095C</vt:lpwstr>
  </property>
</Properties>
</file>